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122CC-C8B4-46E8-AC06-E10911359C45}" v="497" dt="2020-10-23T02:35:35.766"/>
    <p1510:client id="{8D7626AF-1D4E-4039-8AE0-F1258BBE9CFF}" v="125" dt="2020-10-23T04:16:58.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F3858-7AA2-4C62-AD6A-F12D7485CA3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D61C54-85C5-430F-A9B5-E5ABF903A64F}">
      <dgm:prSet/>
      <dgm:spPr/>
      <dgm:t>
        <a:bodyPr/>
        <a:lstStyle/>
        <a:p>
          <a:r>
            <a:rPr lang="en-US"/>
            <a:t>Ideally, start crafting and refining your resume the summer BEFORE so you can ask for letters in August/September.</a:t>
          </a:r>
        </a:p>
      </dgm:t>
    </dgm:pt>
    <dgm:pt modelId="{5D42A918-307B-49B4-AA54-971619CDB794}" type="parTrans" cxnId="{2DDED84C-AF07-44F3-87AF-036822B76F65}">
      <dgm:prSet/>
      <dgm:spPr/>
      <dgm:t>
        <a:bodyPr/>
        <a:lstStyle/>
        <a:p>
          <a:endParaRPr lang="en-US"/>
        </a:p>
      </dgm:t>
    </dgm:pt>
    <dgm:pt modelId="{A9049917-37CB-4BEC-B31A-0882A20D9CCE}" type="sibTrans" cxnId="{2DDED84C-AF07-44F3-87AF-036822B76F65}">
      <dgm:prSet/>
      <dgm:spPr/>
      <dgm:t>
        <a:bodyPr/>
        <a:lstStyle/>
        <a:p>
          <a:endParaRPr lang="en-US"/>
        </a:p>
      </dgm:t>
    </dgm:pt>
    <dgm:pt modelId="{410D766C-C754-49DB-8083-638402842E3A}">
      <dgm:prSet/>
      <dgm:spPr/>
      <dgm:t>
        <a:bodyPr/>
        <a:lstStyle/>
        <a:p>
          <a:r>
            <a:rPr lang="en-US"/>
            <a:t>Do not include soft skills</a:t>
          </a:r>
        </a:p>
      </dgm:t>
    </dgm:pt>
    <dgm:pt modelId="{16705B4C-658E-4004-BA4C-E0E6FDD48382}" type="parTrans" cxnId="{6856A870-7B0C-4F7D-90C6-BF4350E6D1D5}">
      <dgm:prSet/>
      <dgm:spPr/>
      <dgm:t>
        <a:bodyPr/>
        <a:lstStyle/>
        <a:p>
          <a:endParaRPr lang="en-US"/>
        </a:p>
      </dgm:t>
    </dgm:pt>
    <dgm:pt modelId="{32D48C74-6A3B-4018-8A17-B42D6ACB17F2}" type="sibTrans" cxnId="{6856A870-7B0C-4F7D-90C6-BF4350E6D1D5}">
      <dgm:prSet/>
      <dgm:spPr/>
      <dgm:t>
        <a:bodyPr/>
        <a:lstStyle/>
        <a:p>
          <a:endParaRPr lang="en-US"/>
        </a:p>
      </dgm:t>
    </dgm:pt>
    <dgm:pt modelId="{99F2AB53-40A4-4162-AE01-CE10656DD939}">
      <dgm:prSet/>
      <dgm:spPr/>
      <dgm:t>
        <a:bodyPr/>
        <a:lstStyle/>
        <a:p>
          <a:r>
            <a:rPr lang="en-US"/>
            <a:t>Do not include fancy fonts (K.I.S)</a:t>
          </a:r>
        </a:p>
      </dgm:t>
    </dgm:pt>
    <dgm:pt modelId="{BD78EB77-4722-4747-9346-B0AECA8FA23E}" type="parTrans" cxnId="{7AA5553D-4C77-4B85-A067-5D3841C636FE}">
      <dgm:prSet/>
      <dgm:spPr/>
      <dgm:t>
        <a:bodyPr/>
        <a:lstStyle/>
        <a:p>
          <a:endParaRPr lang="en-US"/>
        </a:p>
      </dgm:t>
    </dgm:pt>
    <dgm:pt modelId="{89046F83-FC12-4735-917D-A1D186082BE3}" type="sibTrans" cxnId="{7AA5553D-4C77-4B85-A067-5D3841C636FE}">
      <dgm:prSet/>
      <dgm:spPr/>
      <dgm:t>
        <a:bodyPr/>
        <a:lstStyle/>
        <a:p>
          <a:endParaRPr lang="en-US"/>
        </a:p>
      </dgm:t>
    </dgm:pt>
    <dgm:pt modelId="{EC543299-FEE7-45B8-A77E-B904E7F29F1E}">
      <dgm:prSet/>
      <dgm:spPr/>
      <dgm:t>
        <a:bodyPr/>
        <a:lstStyle/>
        <a:p>
          <a:r>
            <a:rPr lang="en-US"/>
            <a:t>Add your achievements into your experiences &amp; not into a seperate section</a:t>
          </a:r>
        </a:p>
      </dgm:t>
    </dgm:pt>
    <dgm:pt modelId="{7D48714F-BA4C-4F11-9654-28FF3DA77E0A}" type="parTrans" cxnId="{27256696-5500-46AD-A633-E9A433C69B13}">
      <dgm:prSet/>
      <dgm:spPr/>
      <dgm:t>
        <a:bodyPr/>
        <a:lstStyle/>
        <a:p>
          <a:endParaRPr lang="en-US"/>
        </a:p>
      </dgm:t>
    </dgm:pt>
    <dgm:pt modelId="{A0F5D7F0-C135-4CF1-B555-ABDD401AA495}" type="sibTrans" cxnId="{27256696-5500-46AD-A633-E9A433C69B13}">
      <dgm:prSet/>
      <dgm:spPr/>
      <dgm:t>
        <a:bodyPr/>
        <a:lstStyle/>
        <a:p>
          <a:endParaRPr lang="en-US"/>
        </a:p>
      </dgm:t>
    </dgm:pt>
    <dgm:pt modelId="{CA69B412-616D-46BE-8B96-45FD51D817F8}">
      <dgm:prSet/>
      <dgm:spPr/>
      <dgm:t>
        <a:bodyPr/>
        <a:lstStyle/>
        <a:p>
          <a:r>
            <a:rPr lang="en-US"/>
            <a:t>You want to hype yourself up but do not fake it.</a:t>
          </a:r>
        </a:p>
      </dgm:t>
    </dgm:pt>
    <dgm:pt modelId="{58118D2F-8FE3-435D-B670-01B52C056C05}" type="parTrans" cxnId="{9FFA75C5-7A57-4A3D-8B37-1338A8776112}">
      <dgm:prSet/>
      <dgm:spPr/>
      <dgm:t>
        <a:bodyPr/>
        <a:lstStyle/>
        <a:p>
          <a:endParaRPr lang="en-US"/>
        </a:p>
      </dgm:t>
    </dgm:pt>
    <dgm:pt modelId="{D391910B-BED9-4EA5-90D5-5BF069C15F1D}" type="sibTrans" cxnId="{9FFA75C5-7A57-4A3D-8B37-1338A8776112}">
      <dgm:prSet/>
      <dgm:spPr/>
      <dgm:t>
        <a:bodyPr/>
        <a:lstStyle/>
        <a:p>
          <a:endParaRPr lang="en-US"/>
        </a:p>
      </dgm:t>
    </dgm:pt>
    <dgm:pt modelId="{302D9EF6-C0A6-4B9F-9960-B4E88B45C364}" type="pres">
      <dgm:prSet presAssocID="{D13F3858-7AA2-4C62-AD6A-F12D7485CA30}" presName="root" presStyleCnt="0">
        <dgm:presLayoutVars>
          <dgm:dir/>
          <dgm:resizeHandles val="exact"/>
        </dgm:presLayoutVars>
      </dgm:prSet>
      <dgm:spPr/>
    </dgm:pt>
    <dgm:pt modelId="{FCB9A7EC-4D6A-472C-8984-9F57E302474A}" type="pres">
      <dgm:prSet presAssocID="{F6D61C54-85C5-430F-A9B5-E5ABF903A64F}" presName="compNode" presStyleCnt="0"/>
      <dgm:spPr/>
    </dgm:pt>
    <dgm:pt modelId="{F4F34C65-012F-4DFC-A419-81B4E04EB5DF}" type="pres">
      <dgm:prSet presAssocID="{F6D61C54-85C5-430F-A9B5-E5ABF903A64F}" presName="bgRect" presStyleLbl="bgShp" presStyleIdx="0" presStyleCnt="5"/>
      <dgm:spPr/>
    </dgm:pt>
    <dgm:pt modelId="{0094C172-5151-465C-9E59-AA704853D067}" type="pres">
      <dgm:prSet presAssocID="{F6D61C54-85C5-430F-A9B5-E5ABF903A64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
        </a:ext>
      </dgm:extLst>
    </dgm:pt>
    <dgm:pt modelId="{DC994B18-068D-48A3-99DE-D14DC6629FA2}" type="pres">
      <dgm:prSet presAssocID="{F6D61C54-85C5-430F-A9B5-E5ABF903A64F}" presName="spaceRect" presStyleCnt="0"/>
      <dgm:spPr/>
    </dgm:pt>
    <dgm:pt modelId="{84EF5C68-532E-490E-8E1E-5D5FCBFBBF51}" type="pres">
      <dgm:prSet presAssocID="{F6D61C54-85C5-430F-A9B5-E5ABF903A64F}" presName="parTx" presStyleLbl="revTx" presStyleIdx="0" presStyleCnt="5">
        <dgm:presLayoutVars>
          <dgm:chMax val="0"/>
          <dgm:chPref val="0"/>
        </dgm:presLayoutVars>
      </dgm:prSet>
      <dgm:spPr/>
    </dgm:pt>
    <dgm:pt modelId="{CE168173-A0A5-45F6-8CDD-52FE51694366}" type="pres">
      <dgm:prSet presAssocID="{A9049917-37CB-4BEC-B31A-0882A20D9CCE}" presName="sibTrans" presStyleCnt="0"/>
      <dgm:spPr/>
    </dgm:pt>
    <dgm:pt modelId="{04D39DDC-6AAA-4E35-B045-6D24BB189F81}" type="pres">
      <dgm:prSet presAssocID="{410D766C-C754-49DB-8083-638402842E3A}" presName="compNode" presStyleCnt="0"/>
      <dgm:spPr/>
    </dgm:pt>
    <dgm:pt modelId="{AB1C3838-BC50-4EED-A06A-871DB0735A3F}" type="pres">
      <dgm:prSet presAssocID="{410D766C-C754-49DB-8083-638402842E3A}" presName="bgRect" presStyleLbl="bgShp" presStyleIdx="1" presStyleCnt="5"/>
      <dgm:spPr/>
    </dgm:pt>
    <dgm:pt modelId="{0567EF21-EBD3-4675-B770-FB990084CA18}" type="pres">
      <dgm:prSet presAssocID="{410D766C-C754-49DB-8083-638402842E3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A759763-C722-4EF8-82D2-0D81811B5009}" type="pres">
      <dgm:prSet presAssocID="{410D766C-C754-49DB-8083-638402842E3A}" presName="spaceRect" presStyleCnt="0"/>
      <dgm:spPr/>
    </dgm:pt>
    <dgm:pt modelId="{1A55EF89-78B6-44A9-840A-E4A482E9087B}" type="pres">
      <dgm:prSet presAssocID="{410D766C-C754-49DB-8083-638402842E3A}" presName="parTx" presStyleLbl="revTx" presStyleIdx="1" presStyleCnt="5">
        <dgm:presLayoutVars>
          <dgm:chMax val="0"/>
          <dgm:chPref val="0"/>
        </dgm:presLayoutVars>
      </dgm:prSet>
      <dgm:spPr/>
    </dgm:pt>
    <dgm:pt modelId="{1882E47E-C3B3-400E-BD03-FBC26C4EFA61}" type="pres">
      <dgm:prSet presAssocID="{32D48C74-6A3B-4018-8A17-B42D6ACB17F2}" presName="sibTrans" presStyleCnt="0"/>
      <dgm:spPr/>
    </dgm:pt>
    <dgm:pt modelId="{92C4AB21-6470-4399-A3D4-2A9041DEBEDB}" type="pres">
      <dgm:prSet presAssocID="{99F2AB53-40A4-4162-AE01-CE10656DD939}" presName="compNode" presStyleCnt="0"/>
      <dgm:spPr/>
    </dgm:pt>
    <dgm:pt modelId="{65BE6AFB-3B34-4DDE-B854-1AA095F7EE42}" type="pres">
      <dgm:prSet presAssocID="{99F2AB53-40A4-4162-AE01-CE10656DD939}" presName="bgRect" presStyleLbl="bgShp" presStyleIdx="2" presStyleCnt="5"/>
      <dgm:spPr/>
    </dgm:pt>
    <dgm:pt modelId="{80AF4064-7FE6-4280-9106-A5191CDF675B}" type="pres">
      <dgm:prSet presAssocID="{99F2AB53-40A4-4162-AE01-CE10656DD93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shes"/>
        </a:ext>
      </dgm:extLst>
    </dgm:pt>
    <dgm:pt modelId="{4542D4B9-509C-4281-B686-4B153444715F}" type="pres">
      <dgm:prSet presAssocID="{99F2AB53-40A4-4162-AE01-CE10656DD939}" presName="spaceRect" presStyleCnt="0"/>
      <dgm:spPr/>
    </dgm:pt>
    <dgm:pt modelId="{734E7851-8EA0-4FA0-86CD-64233DF4CA07}" type="pres">
      <dgm:prSet presAssocID="{99F2AB53-40A4-4162-AE01-CE10656DD939}" presName="parTx" presStyleLbl="revTx" presStyleIdx="2" presStyleCnt="5">
        <dgm:presLayoutVars>
          <dgm:chMax val="0"/>
          <dgm:chPref val="0"/>
        </dgm:presLayoutVars>
      </dgm:prSet>
      <dgm:spPr/>
    </dgm:pt>
    <dgm:pt modelId="{FECCAB7D-713E-40D8-A569-92E9F81FCDEF}" type="pres">
      <dgm:prSet presAssocID="{89046F83-FC12-4735-917D-A1D186082BE3}" presName="sibTrans" presStyleCnt="0"/>
      <dgm:spPr/>
    </dgm:pt>
    <dgm:pt modelId="{D6663941-DCB9-4A13-9BDB-231EA1D894C8}" type="pres">
      <dgm:prSet presAssocID="{EC543299-FEE7-45B8-A77E-B904E7F29F1E}" presName="compNode" presStyleCnt="0"/>
      <dgm:spPr/>
    </dgm:pt>
    <dgm:pt modelId="{CD0353A1-DB19-43CD-8C5F-8C38C5D9DECF}" type="pres">
      <dgm:prSet presAssocID="{EC543299-FEE7-45B8-A77E-B904E7F29F1E}" presName="bgRect" presStyleLbl="bgShp" presStyleIdx="3" presStyleCnt="5"/>
      <dgm:spPr/>
    </dgm:pt>
    <dgm:pt modelId="{C6159428-AACC-4443-B1E9-FDFF2922B4CF}" type="pres">
      <dgm:prSet presAssocID="{EC543299-FEE7-45B8-A77E-B904E7F29F1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C3443457-03F8-4244-95CC-09BDBF3B93E9}" type="pres">
      <dgm:prSet presAssocID="{EC543299-FEE7-45B8-A77E-B904E7F29F1E}" presName="spaceRect" presStyleCnt="0"/>
      <dgm:spPr/>
    </dgm:pt>
    <dgm:pt modelId="{3277856E-062B-4FFF-9535-7129CB4F56F8}" type="pres">
      <dgm:prSet presAssocID="{EC543299-FEE7-45B8-A77E-B904E7F29F1E}" presName="parTx" presStyleLbl="revTx" presStyleIdx="3" presStyleCnt="5">
        <dgm:presLayoutVars>
          <dgm:chMax val="0"/>
          <dgm:chPref val="0"/>
        </dgm:presLayoutVars>
      </dgm:prSet>
      <dgm:spPr/>
    </dgm:pt>
    <dgm:pt modelId="{25EFDA18-F8E4-4B46-8186-16EA2EB2E041}" type="pres">
      <dgm:prSet presAssocID="{A0F5D7F0-C135-4CF1-B555-ABDD401AA495}" presName="sibTrans" presStyleCnt="0"/>
      <dgm:spPr/>
    </dgm:pt>
    <dgm:pt modelId="{B84EF6BA-FFF8-45B4-9A4F-4C9A7BD6373C}" type="pres">
      <dgm:prSet presAssocID="{CA69B412-616D-46BE-8B96-45FD51D817F8}" presName="compNode" presStyleCnt="0"/>
      <dgm:spPr/>
    </dgm:pt>
    <dgm:pt modelId="{335821E9-4DA9-4E4C-AAEB-09CD938042FB}" type="pres">
      <dgm:prSet presAssocID="{CA69B412-616D-46BE-8B96-45FD51D817F8}" presName="bgRect" presStyleLbl="bgShp" presStyleIdx="4" presStyleCnt="5"/>
      <dgm:spPr/>
    </dgm:pt>
    <dgm:pt modelId="{7FA0C667-25B3-465E-AF65-1535BB9D3141}" type="pres">
      <dgm:prSet presAssocID="{CA69B412-616D-46BE-8B96-45FD51D817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gaphone"/>
        </a:ext>
      </dgm:extLst>
    </dgm:pt>
    <dgm:pt modelId="{453742D5-4FCD-42F6-81DC-E97F729B016B}" type="pres">
      <dgm:prSet presAssocID="{CA69B412-616D-46BE-8B96-45FD51D817F8}" presName="spaceRect" presStyleCnt="0"/>
      <dgm:spPr/>
    </dgm:pt>
    <dgm:pt modelId="{D9EABEBB-11EE-4015-A9A1-64C56BFE6D9A}" type="pres">
      <dgm:prSet presAssocID="{CA69B412-616D-46BE-8B96-45FD51D817F8}" presName="parTx" presStyleLbl="revTx" presStyleIdx="4" presStyleCnt="5">
        <dgm:presLayoutVars>
          <dgm:chMax val="0"/>
          <dgm:chPref val="0"/>
        </dgm:presLayoutVars>
      </dgm:prSet>
      <dgm:spPr/>
    </dgm:pt>
  </dgm:ptLst>
  <dgm:cxnLst>
    <dgm:cxn modelId="{7AA5553D-4C77-4B85-A067-5D3841C636FE}" srcId="{D13F3858-7AA2-4C62-AD6A-F12D7485CA30}" destId="{99F2AB53-40A4-4162-AE01-CE10656DD939}" srcOrd="2" destOrd="0" parTransId="{BD78EB77-4722-4747-9346-B0AECA8FA23E}" sibTransId="{89046F83-FC12-4735-917D-A1D186082BE3}"/>
    <dgm:cxn modelId="{B42B9164-FAE8-457F-B926-DE68B6F57BC7}" type="presOf" srcId="{410D766C-C754-49DB-8083-638402842E3A}" destId="{1A55EF89-78B6-44A9-840A-E4A482E9087B}" srcOrd="0" destOrd="0" presId="urn:microsoft.com/office/officeart/2018/2/layout/IconVerticalSolidList"/>
    <dgm:cxn modelId="{2DDED84C-AF07-44F3-87AF-036822B76F65}" srcId="{D13F3858-7AA2-4C62-AD6A-F12D7485CA30}" destId="{F6D61C54-85C5-430F-A9B5-E5ABF903A64F}" srcOrd="0" destOrd="0" parTransId="{5D42A918-307B-49B4-AA54-971619CDB794}" sibTransId="{A9049917-37CB-4BEC-B31A-0882A20D9CCE}"/>
    <dgm:cxn modelId="{D627484E-4C08-47B3-B6EF-D655E188636D}" type="presOf" srcId="{D13F3858-7AA2-4C62-AD6A-F12D7485CA30}" destId="{302D9EF6-C0A6-4B9F-9960-B4E88B45C364}" srcOrd="0" destOrd="0" presId="urn:microsoft.com/office/officeart/2018/2/layout/IconVerticalSolidList"/>
    <dgm:cxn modelId="{6856A870-7B0C-4F7D-90C6-BF4350E6D1D5}" srcId="{D13F3858-7AA2-4C62-AD6A-F12D7485CA30}" destId="{410D766C-C754-49DB-8083-638402842E3A}" srcOrd="1" destOrd="0" parTransId="{16705B4C-658E-4004-BA4C-E0E6FDD48382}" sibTransId="{32D48C74-6A3B-4018-8A17-B42D6ACB17F2}"/>
    <dgm:cxn modelId="{137DBB72-C022-4DB0-9B2F-CAABD6C972F3}" type="presOf" srcId="{CA69B412-616D-46BE-8B96-45FD51D817F8}" destId="{D9EABEBB-11EE-4015-A9A1-64C56BFE6D9A}" srcOrd="0" destOrd="0" presId="urn:microsoft.com/office/officeart/2018/2/layout/IconVerticalSolidList"/>
    <dgm:cxn modelId="{897C7E84-673E-4737-AF75-0320C2023215}" type="presOf" srcId="{EC543299-FEE7-45B8-A77E-B904E7F29F1E}" destId="{3277856E-062B-4FFF-9535-7129CB4F56F8}" srcOrd="0" destOrd="0" presId="urn:microsoft.com/office/officeart/2018/2/layout/IconVerticalSolidList"/>
    <dgm:cxn modelId="{CFCE4586-DA8E-44E9-B70A-046C2233D565}" type="presOf" srcId="{F6D61C54-85C5-430F-A9B5-E5ABF903A64F}" destId="{84EF5C68-532E-490E-8E1E-5D5FCBFBBF51}" srcOrd="0" destOrd="0" presId="urn:microsoft.com/office/officeart/2018/2/layout/IconVerticalSolidList"/>
    <dgm:cxn modelId="{27256696-5500-46AD-A633-E9A433C69B13}" srcId="{D13F3858-7AA2-4C62-AD6A-F12D7485CA30}" destId="{EC543299-FEE7-45B8-A77E-B904E7F29F1E}" srcOrd="3" destOrd="0" parTransId="{7D48714F-BA4C-4F11-9654-28FF3DA77E0A}" sibTransId="{A0F5D7F0-C135-4CF1-B555-ABDD401AA495}"/>
    <dgm:cxn modelId="{1CDF8CA7-D85A-44F6-BC0A-D6EC80A4A138}" type="presOf" srcId="{99F2AB53-40A4-4162-AE01-CE10656DD939}" destId="{734E7851-8EA0-4FA0-86CD-64233DF4CA07}" srcOrd="0" destOrd="0" presId="urn:microsoft.com/office/officeart/2018/2/layout/IconVerticalSolidList"/>
    <dgm:cxn modelId="{9FFA75C5-7A57-4A3D-8B37-1338A8776112}" srcId="{D13F3858-7AA2-4C62-AD6A-F12D7485CA30}" destId="{CA69B412-616D-46BE-8B96-45FD51D817F8}" srcOrd="4" destOrd="0" parTransId="{58118D2F-8FE3-435D-B670-01B52C056C05}" sibTransId="{D391910B-BED9-4EA5-90D5-5BF069C15F1D}"/>
    <dgm:cxn modelId="{3F75D2EF-7E5D-48D4-B321-1B038E3E7B7D}" type="presParOf" srcId="{302D9EF6-C0A6-4B9F-9960-B4E88B45C364}" destId="{FCB9A7EC-4D6A-472C-8984-9F57E302474A}" srcOrd="0" destOrd="0" presId="urn:microsoft.com/office/officeart/2018/2/layout/IconVerticalSolidList"/>
    <dgm:cxn modelId="{85601508-9A32-4949-B75B-24A69F83842D}" type="presParOf" srcId="{FCB9A7EC-4D6A-472C-8984-9F57E302474A}" destId="{F4F34C65-012F-4DFC-A419-81B4E04EB5DF}" srcOrd="0" destOrd="0" presId="urn:microsoft.com/office/officeart/2018/2/layout/IconVerticalSolidList"/>
    <dgm:cxn modelId="{A0EDC55B-671C-414B-A860-268169755B08}" type="presParOf" srcId="{FCB9A7EC-4D6A-472C-8984-9F57E302474A}" destId="{0094C172-5151-465C-9E59-AA704853D067}" srcOrd="1" destOrd="0" presId="urn:microsoft.com/office/officeart/2018/2/layout/IconVerticalSolidList"/>
    <dgm:cxn modelId="{621F8CF4-D699-48B3-B5A8-14B26BB6F17C}" type="presParOf" srcId="{FCB9A7EC-4D6A-472C-8984-9F57E302474A}" destId="{DC994B18-068D-48A3-99DE-D14DC6629FA2}" srcOrd="2" destOrd="0" presId="urn:microsoft.com/office/officeart/2018/2/layout/IconVerticalSolidList"/>
    <dgm:cxn modelId="{D26610D3-6B56-4435-9418-FFD2C50D97DF}" type="presParOf" srcId="{FCB9A7EC-4D6A-472C-8984-9F57E302474A}" destId="{84EF5C68-532E-490E-8E1E-5D5FCBFBBF51}" srcOrd="3" destOrd="0" presId="urn:microsoft.com/office/officeart/2018/2/layout/IconVerticalSolidList"/>
    <dgm:cxn modelId="{AF326808-F8FE-4922-AFBD-43A0F6A59B0C}" type="presParOf" srcId="{302D9EF6-C0A6-4B9F-9960-B4E88B45C364}" destId="{CE168173-A0A5-45F6-8CDD-52FE51694366}" srcOrd="1" destOrd="0" presId="urn:microsoft.com/office/officeart/2018/2/layout/IconVerticalSolidList"/>
    <dgm:cxn modelId="{C4F06D61-85F7-42FE-B8FD-56492BDE58A6}" type="presParOf" srcId="{302D9EF6-C0A6-4B9F-9960-B4E88B45C364}" destId="{04D39DDC-6AAA-4E35-B045-6D24BB189F81}" srcOrd="2" destOrd="0" presId="urn:microsoft.com/office/officeart/2018/2/layout/IconVerticalSolidList"/>
    <dgm:cxn modelId="{099BF9D7-5622-44B2-AFE4-6D7265B8D5E4}" type="presParOf" srcId="{04D39DDC-6AAA-4E35-B045-6D24BB189F81}" destId="{AB1C3838-BC50-4EED-A06A-871DB0735A3F}" srcOrd="0" destOrd="0" presId="urn:microsoft.com/office/officeart/2018/2/layout/IconVerticalSolidList"/>
    <dgm:cxn modelId="{5C7230FA-8627-4B7D-BCEE-BB119143A279}" type="presParOf" srcId="{04D39DDC-6AAA-4E35-B045-6D24BB189F81}" destId="{0567EF21-EBD3-4675-B770-FB990084CA18}" srcOrd="1" destOrd="0" presId="urn:microsoft.com/office/officeart/2018/2/layout/IconVerticalSolidList"/>
    <dgm:cxn modelId="{04B83FAD-881B-4204-B6F9-F107B87B98E8}" type="presParOf" srcId="{04D39DDC-6AAA-4E35-B045-6D24BB189F81}" destId="{4A759763-C722-4EF8-82D2-0D81811B5009}" srcOrd="2" destOrd="0" presId="urn:microsoft.com/office/officeart/2018/2/layout/IconVerticalSolidList"/>
    <dgm:cxn modelId="{8513AA52-EB45-43E9-8F7D-FD6EF5CBCCEA}" type="presParOf" srcId="{04D39DDC-6AAA-4E35-B045-6D24BB189F81}" destId="{1A55EF89-78B6-44A9-840A-E4A482E9087B}" srcOrd="3" destOrd="0" presId="urn:microsoft.com/office/officeart/2018/2/layout/IconVerticalSolidList"/>
    <dgm:cxn modelId="{762AF5B7-2079-4814-A204-0172E1F1288B}" type="presParOf" srcId="{302D9EF6-C0A6-4B9F-9960-B4E88B45C364}" destId="{1882E47E-C3B3-400E-BD03-FBC26C4EFA61}" srcOrd="3" destOrd="0" presId="urn:microsoft.com/office/officeart/2018/2/layout/IconVerticalSolidList"/>
    <dgm:cxn modelId="{DF44B69A-01A9-434F-B31B-CDDE893A0D98}" type="presParOf" srcId="{302D9EF6-C0A6-4B9F-9960-B4E88B45C364}" destId="{92C4AB21-6470-4399-A3D4-2A9041DEBEDB}" srcOrd="4" destOrd="0" presId="urn:microsoft.com/office/officeart/2018/2/layout/IconVerticalSolidList"/>
    <dgm:cxn modelId="{0572E8BA-DB55-4804-9985-E9115DE30596}" type="presParOf" srcId="{92C4AB21-6470-4399-A3D4-2A9041DEBEDB}" destId="{65BE6AFB-3B34-4DDE-B854-1AA095F7EE42}" srcOrd="0" destOrd="0" presId="urn:microsoft.com/office/officeart/2018/2/layout/IconVerticalSolidList"/>
    <dgm:cxn modelId="{D30FF669-6A67-4BB0-9612-D07383FD0FE6}" type="presParOf" srcId="{92C4AB21-6470-4399-A3D4-2A9041DEBEDB}" destId="{80AF4064-7FE6-4280-9106-A5191CDF675B}" srcOrd="1" destOrd="0" presId="urn:microsoft.com/office/officeart/2018/2/layout/IconVerticalSolidList"/>
    <dgm:cxn modelId="{C172E782-391E-4778-812F-2DBBBC8E1357}" type="presParOf" srcId="{92C4AB21-6470-4399-A3D4-2A9041DEBEDB}" destId="{4542D4B9-509C-4281-B686-4B153444715F}" srcOrd="2" destOrd="0" presId="urn:microsoft.com/office/officeart/2018/2/layout/IconVerticalSolidList"/>
    <dgm:cxn modelId="{360846EC-2F29-4E50-87C2-46D7EBAC21AA}" type="presParOf" srcId="{92C4AB21-6470-4399-A3D4-2A9041DEBEDB}" destId="{734E7851-8EA0-4FA0-86CD-64233DF4CA07}" srcOrd="3" destOrd="0" presId="urn:microsoft.com/office/officeart/2018/2/layout/IconVerticalSolidList"/>
    <dgm:cxn modelId="{566DEA33-29EE-475E-9161-2B4902F55EC3}" type="presParOf" srcId="{302D9EF6-C0A6-4B9F-9960-B4E88B45C364}" destId="{FECCAB7D-713E-40D8-A569-92E9F81FCDEF}" srcOrd="5" destOrd="0" presId="urn:microsoft.com/office/officeart/2018/2/layout/IconVerticalSolidList"/>
    <dgm:cxn modelId="{B77573B9-0391-4C03-AFAD-7E1A26758200}" type="presParOf" srcId="{302D9EF6-C0A6-4B9F-9960-B4E88B45C364}" destId="{D6663941-DCB9-4A13-9BDB-231EA1D894C8}" srcOrd="6" destOrd="0" presId="urn:microsoft.com/office/officeart/2018/2/layout/IconVerticalSolidList"/>
    <dgm:cxn modelId="{7EC41205-196E-4133-9988-A9E7F564FBE7}" type="presParOf" srcId="{D6663941-DCB9-4A13-9BDB-231EA1D894C8}" destId="{CD0353A1-DB19-43CD-8C5F-8C38C5D9DECF}" srcOrd="0" destOrd="0" presId="urn:microsoft.com/office/officeart/2018/2/layout/IconVerticalSolidList"/>
    <dgm:cxn modelId="{759C0BBD-B05A-465A-A094-8DFA9614E76C}" type="presParOf" srcId="{D6663941-DCB9-4A13-9BDB-231EA1D894C8}" destId="{C6159428-AACC-4443-B1E9-FDFF2922B4CF}" srcOrd="1" destOrd="0" presId="urn:microsoft.com/office/officeart/2018/2/layout/IconVerticalSolidList"/>
    <dgm:cxn modelId="{123ADD92-C9C3-43B7-B6A2-092D6651C8AA}" type="presParOf" srcId="{D6663941-DCB9-4A13-9BDB-231EA1D894C8}" destId="{C3443457-03F8-4244-95CC-09BDBF3B93E9}" srcOrd="2" destOrd="0" presId="urn:microsoft.com/office/officeart/2018/2/layout/IconVerticalSolidList"/>
    <dgm:cxn modelId="{96E5E74A-12AD-49BA-A6BD-A8FDB86935C8}" type="presParOf" srcId="{D6663941-DCB9-4A13-9BDB-231EA1D894C8}" destId="{3277856E-062B-4FFF-9535-7129CB4F56F8}" srcOrd="3" destOrd="0" presId="urn:microsoft.com/office/officeart/2018/2/layout/IconVerticalSolidList"/>
    <dgm:cxn modelId="{732C7F3A-22B6-4DB1-976F-45AAD676DABC}" type="presParOf" srcId="{302D9EF6-C0A6-4B9F-9960-B4E88B45C364}" destId="{25EFDA18-F8E4-4B46-8186-16EA2EB2E041}" srcOrd="7" destOrd="0" presId="urn:microsoft.com/office/officeart/2018/2/layout/IconVerticalSolidList"/>
    <dgm:cxn modelId="{37EABFCF-164C-4B5D-AD5F-C1E45D8B1828}" type="presParOf" srcId="{302D9EF6-C0A6-4B9F-9960-B4E88B45C364}" destId="{B84EF6BA-FFF8-45B4-9A4F-4C9A7BD6373C}" srcOrd="8" destOrd="0" presId="urn:microsoft.com/office/officeart/2018/2/layout/IconVerticalSolidList"/>
    <dgm:cxn modelId="{759B8D87-3EEB-428D-8249-F945F85A4832}" type="presParOf" srcId="{B84EF6BA-FFF8-45B4-9A4F-4C9A7BD6373C}" destId="{335821E9-4DA9-4E4C-AAEB-09CD938042FB}" srcOrd="0" destOrd="0" presId="urn:microsoft.com/office/officeart/2018/2/layout/IconVerticalSolidList"/>
    <dgm:cxn modelId="{0D5C51C3-5929-4CCC-B0AC-67AD0C4EEBF1}" type="presParOf" srcId="{B84EF6BA-FFF8-45B4-9A4F-4C9A7BD6373C}" destId="{7FA0C667-25B3-465E-AF65-1535BB9D3141}" srcOrd="1" destOrd="0" presId="urn:microsoft.com/office/officeart/2018/2/layout/IconVerticalSolidList"/>
    <dgm:cxn modelId="{73A25FA7-D4AA-4A33-B6CF-35C0B14771E6}" type="presParOf" srcId="{B84EF6BA-FFF8-45B4-9A4F-4C9A7BD6373C}" destId="{453742D5-4FCD-42F6-81DC-E97F729B016B}" srcOrd="2" destOrd="0" presId="urn:microsoft.com/office/officeart/2018/2/layout/IconVerticalSolidList"/>
    <dgm:cxn modelId="{EFD1A9AA-6294-40F7-A529-F37A245130D8}" type="presParOf" srcId="{B84EF6BA-FFF8-45B4-9A4F-4C9A7BD6373C}" destId="{D9EABEBB-11EE-4015-A9A1-64C56BFE6D9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FBB38-EBF0-4FBF-B131-0570777687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ADD60D0-24D6-4ACE-8AC2-97D24EB447A3}">
      <dgm:prSet/>
      <dgm:spPr/>
      <dgm:t>
        <a:bodyPr/>
        <a:lstStyle/>
        <a:p>
          <a:r>
            <a:rPr lang="en-US"/>
            <a:t>Although the hard part is over, you may want to start thinking about the interview  process.</a:t>
          </a:r>
        </a:p>
      </dgm:t>
    </dgm:pt>
    <dgm:pt modelId="{A85591CF-F50B-4091-8503-C947E869ACD4}" type="parTrans" cxnId="{53356ACB-176D-4999-A149-E0EC980EF315}">
      <dgm:prSet/>
      <dgm:spPr/>
      <dgm:t>
        <a:bodyPr/>
        <a:lstStyle/>
        <a:p>
          <a:endParaRPr lang="en-US"/>
        </a:p>
      </dgm:t>
    </dgm:pt>
    <dgm:pt modelId="{FA221CF1-27E3-4C0F-BF11-16FBAF4EA75F}" type="sibTrans" cxnId="{53356ACB-176D-4999-A149-E0EC980EF315}">
      <dgm:prSet/>
      <dgm:spPr/>
      <dgm:t>
        <a:bodyPr/>
        <a:lstStyle/>
        <a:p>
          <a:endParaRPr lang="en-US"/>
        </a:p>
      </dgm:t>
    </dgm:pt>
    <dgm:pt modelId="{A855A27F-9394-4315-A8AF-2DB2B0AFDCC6}">
      <dgm:prSet/>
      <dgm:spPr/>
      <dgm:t>
        <a:bodyPr/>
        <a:lstStyle/>
        <a:p>
          <a:r>
            <a:rPr lang="en-US" u="sng"/>
            <a:t>Common questions for your interview</a:t>
          </a:r>
          <a:r>
            <a:rPr lang="en-US"/>
            <a:t> </a:t>
          </a:r>
        </a:p>
      </dgm:t>
    </dgm:pt>
    <dgm:pt modelId="{88F1BFA8-498E-4E4B-8864-71122D7266C7}" type="parTrans" cxnId="{EEB1637D-DBC2-49C4-B0CB-C186A2150A29}">
      <dgm:prSet/>
      <dgm:spPr/>
      <dgm:t>
        <a:bodyPr/>
        <a:lstStyle/>
        <a:p>
          <a:endParaRPr lang="en-US"/>
        </a:p>
      </dgm:t>
    </dgm:pt>
    <dgm:pt modelId="{BEB0894A-A068-4CFA-A059-70B35C6601A9}" type="sibTrans" cxnId="{EEB1637D-DBC2-49C4-B0CB-C186A2150A29}">
      <dgm:prSet/>
      <dgm:spPr/>
      <dgm:t>
        <a:bodyPr/>
        <a:lstStyle/>
        <a:p>
          <a:endParaRPr lang="en-US"/>
        </a:p>
      </dgm:t>
    </dgm:pt>
    <dgm:pt modelId="{AFCA91D1-86AA-4040-B35F-BD519C64F50C}">
      <dgm:prSet/>
      <dgm:spPr/>
      <dgm:t>
        <a:bodyPr/>
        <a:lstStyle/>
        <a:p>
          <a:r>
            <a:rPr lang="en-US"/>
            <a:t>Why do you want to be an audiologist/ speech language pathologist? </a:t>
          </a:r>
        </a:p>
      </dgm:t>
    </dgm:pt>
    <dgm:pt modelId="{58164C4B-6DDF-4EF2-8D8F-F3686B449C71}" type="parTrans" cxnId="{5A47D8C4-F604-4104-A771-46D9A675B6C6}">
      <dgm:prSet/>
      <dgm:spPr/>
      <dgm:t>
        <a:bodyPr/>
        <a:lstStyle/>
        <a:p>
          <a:endParaRPr lang="en-US"/>
        </a:p>
      </dgm:t>
    </dgm:pt>
    <dgm:pt modelId="{8A40F97A-0EAB-41DB-8634-80A1DF34F307}" type="sibTrans" cxnId="{5A47D8C4-F604-4104-A771-46D9A675B6C6}">
      <dgm:prSet/>
      <dgm:spPr/>
      <dgm:t>
        <a:bodyPr/>
        <a:lstStyle/>
        <a:p>
          <a:endParaRPr lang="en-US"/>
        </a:p>
      </dgm:t>
    </dgm:pt>
    <dgm:pt modelId="{CB7C7049-50F1-43D7-9E13-94046E83E95B}">
      <dgm:prSet/>
      <dgm:spPr/>
      <dgm:t>
        <a:bodyPr/>
        <a:lstStyle/>
        <a:p>
          <a:r>
            <a:rPr lang="en-US"/>
            <a:t>Tell me about yourself </a:t>
          </a:r>
        </a:p>
      </dgm:t>
    </dgm:pt>
    <dgm:pt modelId="{2E829385-E6BC-4414-93C4-5C71C2102BB7}" type="parTrans" cxnId="{61229BD1-F9EB-4953-B43E-3CE36E2D75B1}">
      <dgm:prSet/>
      <dgm:spPr/>
      <dgm:t>
        <a:bodyPr/>
        <a:lstStyle/>
        <a:p>
          <a:endParaRPr lang="en-US"/>
        </a:p>
      </dgm:t>
    </dgm:pt>
    <dgm:pt modelId="{5A13BC0B-21A9-4478-AA27-6F7BDB3C721B}" type="sibTrans" cxnId="{61229BD1-F9EB-4953-B43E-3CE36E2D75B1}">
      <dgm:prSet/>
      <dgm:spPr/>
      <dgm:t>
        <a:bodyPr/>
        <a:lstStyle/>
        <a:p>
          <a:endParaRPr lang="en-US"/>
        </a:p>
      </dgm:t>
    </dgm:pt>
    <dgm:pt modelId="{90283FD1-75F9-4BD5-B1D7-38C89E08D129}">
      <dgm:prSet/>
      <dgm:spPr/>
      <dgm:t>
        <a:bodyPr/>
        <a:lstStyle/>
        <a:p>
          <a:r>
            <a:rPr lang="en-US"/>
            <a:t>How do you believe you can make an impact on the field  </a:t>
          </a:r>
        </a:p>
      </dgm:t>
    </dgm:pt>
    <dgm:pt modelId="{E7F3136D-48C3-4E2A-80A2-0EB8950DA40B}" type="parTrans" cxnId="{8D404B51-DF1A-4BCE-9CB2-2222CD18FBB5}">
      <dgm:prSet/>
      <dgm:spPr/>
      <dgm:t>
        <a:bodyPr/>
        <a:lstStyle/>
        <a:p>
          <a:endParaRPr lang="en-US"/>
        </a:p>
      </dgm:t>
    </dgm:pt>
    <dgm:pt modelId="{E0DBDD50-32CC-4F8B-96C4-85881AE94824}" type="sibTrans" cxnId="{8D404B51-DF1A-4BCE-9CB2-2222CD18FBB5}">
      <dgm:prSet/>
      <dgm:spPr/>
      <dgm:t>
        <a:bodyPr/>
        <a:lstStyle/>
        <a:p>
          <a:endParaRPr lang="en-US"/>
        </a:p>
      </dgm:t>
    </dgm:pt>
    <dgm:pt modelId="{3404CB51-EE6D-4274-8D4E-7E3EDED03782}">
      <dgm:prSet/>
      <dgm:spPr/>
      <dgm:t>
        <a:bodyPr/>
        <a:lstStyle/>
        <a:p>
          <a:r>
            <a:rPr lang="en-US"/>
            <a:t>Why this specific program at this specific university? </a:t>
          </a:r>
        </a:p>
      </dgm:t>
    </dgm:pt>
    <dgm:pt modelId="{F2286C57-0FF2-46BE-BAF0-554D28F082EA}" type="parTrans" cxnId="{F2A9F296-93E8-4A28-99BD-173EE29ABE05}">
      <dgm:prSet/>
      <dgm:spPr/>
      <dgm:t>
        <a:bodyPr/>
        <a:lstStyle/>
        <a:p>
          <a:endParaRPr lang="en-US"/>
        </a:p>
      </dgm:t>
    </dgm:pt>
    <dgm:pt modelId="{0824AA33-0949-4A97-8ED2-76BDBF145ED6}" type="sibTrans" cxnId="{F2A9F296-93E8-4A28-99BD-173EE29ABE05}">
      <dgm:prSet/>
      <dgm:spPr/>
      <dgm:t>
        <a:bodyPr/>
        <a:lstStyle/>
        <a:p>
          <a:endParaRPr lang="en-US"/>
        </a:p>
      </dgm:t>
    </dgm:pt>
    <dgm:pt modelId="{30D4B946-3871-4573-B70C-9BF1C109787C}" type="pres">
      <dgm:prSet presAssocID="{22BFBB38-EBF0-4FBF-B131-057077768754}" presName="linear" presStyleCnt="0">
        <dgm:presLayoutVars>
          <dgm:animLvl val="lvl"/>
          <dgm:resizeHandles val="exact"/>
        </dgm:presLayoutVars>
      </dgm:prSet>
      <dgm:spPr/>
    </dgm:pt>
    <dgm:pt modelId="{6C1B3A89-DC33-44BA-B368-B32BF6230F85}" type="pres">
      <dgm:prSet presAssocID="{DADD60D0-24D6-4ACE-8AC2-97D24EB447A3}" presName="parentText" presStyleLbl="node1" presStyleIdx="0" presStyleCnt="6">
        <dgm:presLayoutVars>
          <dgm:chMax val="0"/>
          <dgm:bulletEnabled val="1"/>
        </dgm:presLayoutVars>
      </dgm:prSet>
      <dgm:spPr/>
    </dgm:pt>
    <dgm:pt modelId="{22B03372-023C-4D56-B402-0AF1613D1CE1}" type="pres">
      <dgm:prSet presAssocID="{FA221CF1-27E3-4C0F-BF11-16FBAF4EA75F}" presName="spacer" presStyleCnt="0"/>
      <dgm:spPr/>
    </dgm:pt>
    <dgm:pt modelId="{E4A63AEC-F0DC-40AF-ACC6-A44408BE0BDF}" type="pres">
      <dgm:prSet presAssocID="{A855A27F-9394-4315-A8AF-2DB2B0AFDCC6}" presName="parentText" presStyleLbl="node1" presStyleIdx="1" presStyleCnt="6">
        <dgm:presLayoutVars>
          <dgm:chMax val="0"/>
          <dgm:bulletEnabled val="1"/>
        </dgm:presLayoutVars>
      </dgm:prSet>
      <dgm:spPr/>
    </dgm:pt>
    <dgm:pt modelId="{ECCFD173-DE7C-4C26-B506-AD4CC5627E95}" type="pres">
      <dgm:prSet presAssocID="{BEB0894A-A068-4CFA-A059-70B35C6601A9}" presName="spacer" presStyleCnt="0"/>
      <dgm:spPr/>
    </dgm:pt>
    <dgm:pt modelId="{A26E8B77-592C-4960-B378-872044AD9EC9}" type="pres">
      <dgm:prSet presAssocID="{AFCA91D1-86AA-4040-B35F-BD519C64F50C}" presName="parentText" presStyleLbl="node1" presStyleIdx="2" presStyleCnt="6">
        <dgm:presLayoutVars>
          <dgm:chMax val="0"/>
          <dgm:bulletEnabled val="1"/>
        </dgm:presLayoutVars>
      </dgm:prSet>
      <dgm:spPr/>
    </dgm:pt>
    <dgm:pt modelId="{3E94871A-DE6E-4DBA-8E17-6C737C76B815}" type="pres">
      <dgm:prSet presAssocID="{8A40F97A-0EAB-41DB-8634-80A1DF34F307}" presName="spacer" presStyleCnt="0"/>
      <dgm:spPr/>
    </dgm:pt>
    <dgm:pt modelId="{8517E727-B829-4C9B-8C86-B5DDB40DE7F1}" type="pres">
      <dgm:prSet presAssocID="{CB7C7049-50F1-43D7-9E13-94046E83E95B}" presName="parentText" presStyleLbl="node1" presStyleIdx="3" presStyleCnt="6">
        <dgm:presLayoutVars>
          <dgm:chMax val="0"/>
          <dgm:bulletEnabled val="1"/>
        </dgm:presLayoutVars>
      </dgm:prSet>
      <dgm:spPr/>
    </dgm:pt>
    <dgm:pt modelId="{DA9067F4-9ABB-429A-9A27-261E3B03D53B}" type="pres">
      <dgm:prSet presAssocID="{5A13BC0B-21A9-4478-AA27-6F7BDB3C721B}" presName="spacer" presStyleCnt="0"/>
      <dgm:spPr/>
    </dgm:pt>
    <dgm:pt modelId="{A1D0FE51-39C6-4384-98C6-5DAD91D21782}" type="pres">
      <dgm:prSet presAssocID="{90283FD1-75F9-4BD5-B1D7-38C89E08D129}" presName="parentText" presStyleLbl="node1" presStyleIdx="4" presStyleCnt="6">
        <dgm:presLayoutVars>
          <dgm:chMax val="0"/>
          <dgm:bulletEnabled val="1"/>
        </dgm:presLayoutVars>
      </dgm:prSet>
      <dgm:spPr/>
    </dgm:pt>
    <dgm:pt modelId="{92F8FDB9-836A-4884-A8E1-D1E0FD22A120}" type="pres">
      <dgm:prSet presAssocID="{E0DBDD50-32CC-4F8B-96C4-85881AE94824}" presName="spacer" presStyleCnt="0"/>
      <dgm:spPr/>
    </dgm:pt>
    <dgm:pt modelId="{6F5AE811-70B3-4F03-9663-10827284E888}" type="pres">
      <dgm:prSet presAssocID="{3404CB51-EE6D-4274-8D4E-7E3EDED03782}" presName="parentText" presStyleLbl="node1" presStyleIdx="5" presStyleCnt="6">
        <dgm:presLayoutVars>
          <dgm:chMax val="0"/>
          <dgm:bulletEnabled val="1"/>
        </dgm:presLayoutVars>
      </dgm:prSet>
      <dgm:spPr/>
    </dgm:pt>
  </dgm:ptLst>
  <dgm:cxnLst>
    <dgm:cxn modelId="{1E13D911-D784-48A2-8377-B69B59DA2784}" type="presOf" srcId="{CB7C7049-50F1-43D7-9E13-94046E83E95B}" destId="{8517E727-B829-4C9B-8C86-B5DDB40DE7F1}" srcOrd="0" destOrd="0" presId="urn:microsoft.com/office/officeart/2005/8/layout/vList2"/>
    <dgm:cxn modelId="{F7206E18-D351-4AF8-A20B-F90411B67CA5}" type="presOf" srcId="{90283FD1-75F9-4BD5-B1D7-38C89E08D129}" destId="{A1D0FE51-39C6-4384-98C6-5DAD91D21782}" srcOrd="0" destOrd="0" presId="urn:microsoft.com/office/officeart/2005/8/layout/vList2"/>
    <dgm:cxn modelId="{3B648237-D988-4DC7-A538-FF87BE3FA78C}" type="presOf" srcId="{3404CB51-EE6D-4274-8D4E-7E3EDED03782}" destId="{6F5AE811-70B3-4F03-9663-10827284E888}" srcOrd="0" destOrd="0" presId="urn:microsoft.com/office/officeart/2005/8/layout/vList2"/>
    <dgm:cxn modelId="{45148A3C-2705-48D4-BABF-712FE92E80A8}" type="presOf" srcId="{A855A27F-9394-4315-A8AF-2DB2B0AFDCC6}" destId="{E4A63AEC-F0DC-40AF-ACC6-A44408BE0BDF}" srcOrd="0" destOrd="0" presId="urn:microsoft.com/office/officeart/2005/8/layout/vList2"/>
    <dgm:cxn modelId="{8D404B51-DF1A-4BCE-9CB2-2222CD18FBB5}" srcId="{22BFBB38-EBF0-4FBF-B131-057077768754}" destId="{90283FD1-75F9-4BD5-B1D7-38C89E08D129}" srcOrd="4" destOrd="0" parTransId="{E7F3136D-48C3-4E2A-80A2-0EB8950DA40B}" sibTransId="{E0DBDD50-32CC-4F8B-96C4-85881AE94824}"/>
    <dgm:cxn modelId="{EEB1637D-DBC2-49C4-B0CB-C186A2150A29}" srcId="{22BFBB38-EBF0-4FBF-B131-057077768754}" destId="{A855A27F-9394-4315-A8AF-2DB2B0AFDCC6}" srcOrd="1" destOrd="0" parTransId="{88F1BFA8-498E-4E4B-8864-71122D7266C7}" sibTransId="{BEB0894A-A068-4CFA-A059-70B35C6601A9}"/>
    <dgm:cxn modelId="{F2A9F296-93E8-4A28-99BD-173EE29ABE05}" srcId="{22BFBB38-EBF0-4FBF-B131-057077768754}" destId="{3404CB51-EE6D-4274-8D4E-7E3EDED03782}" srcOrd="5" destOrd="0" parTransId="{F2286C57-0FF2-46BE-BAF0-554D28F082EA}" sibTransId="{0824AA33-0949-4A97-8ED2-76BDBF145ED6}"/>
    <dgm:cxn modelId="{6E936CA3-793E-42CF-A3DC-CD53E1D45A24}" type="presOf" srcId="{AFCA91D1-86AA-4040-B35F-BD519C64F50C}" destId="{A26E8B77-592C-4960-B378-872044AD9EC9}" srcOrd="0" destOrd="0" presId="urn:microsoft.com/office/officeart/2005/8/layout/vList2"/>
    <dgm:cxn modelId="{F719E7A3-62DD-4E08-97FA-F14A0FDC5916}" type="presOf" srcId="{DADD60D0-24D6-4ACE-8AC2-97D24EB447A3}" destId="{6C1B3A89-DC33-44BA-B368-B32BF6230F85}" srcOrd="0" destOrd="0" presId="urn:microsoft.com/office/officeart/2005/8/layout/vList2"/>
    <dgm:cxn modelId="{5A47D8C4-F604-4104-A771-46D9A675B6C6}" srcId="{22BFBB38-EBF0-4FBF-B131-057077768754}" destId="{AFCA91D1-86AA-4040-B35F-BD519C64F50C}" srcOrd="2" destOrd="0" parTransId="{58164C4B-6DDF-4EF2-8D8F-F3686B449C71}" sibTransId="{8A40F97A-0EAB-41DB-8634-80A1DF34F307}"/>
    <dgm:cxn modelId="{53356ACB-176D-4999-A149-E0EC980EF315}" srcId="{22BFBB38-EBF0-4FBF-B131-057077768754}" destId="{DADD60D0-24D6-4ACE-8AC2-97D24EB447A3}" srcOrd="0" destOrd="0" parTransId="{A85591CF-F50B-4091-8503-C947E869ACD4}" sibTransId="{FA221CF1-27E3-4C0F-BF11-16FBAF4EA75F}"/>
    <dgm:cxn modelId="{28486FCD-A7D2-4165-B39F-DFBB1C98E8E6}" type="presOf" srcId="{22BFBB38-EBF0-4FBF-B131-057077768754}" destId="{30D4B946-3871-4573-B70C-9BF1C109787C}" srcOrd="0" destOrd="0" presId="urn:microsoft.com/office/officeart/2005/8/layout/vList2"/>
    <dgm:cxn modelId="{61229BD1-F9EB-4953-B43E-3CE36E2D75B1}" srcId="{22BFBB38-EBF0-4FBF-B131-057077768754}" destId="{CB7C7049-50F1-43D7-9E13-94046E83E95B}" srcOrd="3" destOrd="0" parTransId="{2E829385-E6BC-4414-93C4-5C71C2102BB7}" sibTransId="{5A13BC0B-21A9-4478-AA27-6F7BDB3C721B}"/>
    <dgm:cxn modelId="{51C69B9C-12D2-405F-85A2-17C5D7024784}" type="presParOf" srcId="{30D4B946-3871-4573-B70C-9BF1C109787C}" destId="{6C1B3A89-DC33-44BA-B368-B32BF6230F85}" srcOrd="0" destOrd="0" presId="urn:microsoft.com/office/officeart/2005/8/layout/vList2"/>
    <dgm:cxn modelId="{71E66028-58A5-4B51-A52D-2253739214B0}" type="presParOf" srcId="{30D4B946-3871-4573-B70C-9BF1C109787C}" destId="{22B03372-023C-4D56-B402-0AF1613D1CE1}" srcOrd="1" destOrd="0" presId="urn:microsoft.com/office/officeart/2005/8/layout/vList2"/>
    <dgm:cxn modelId="{862A10B8-17F6-46DE-929F-B8259A86863D}" type="presParOf" srcId="{30D4B946-3871-4573-B70C-9BF1C109787C}" destId="{E4A63AEC-F0DC-40AF-ACC6-A44408BE0BDF}" srcOrd="2" destOrd="0" presId="urn:microsoft.com/office/officeart/2005/8/layout/vList2"/>
    <dgm:cxn modelId="{66A7BCBA-999C-47C8-AFAB-26278DEA08A0}" type="presParOf" srcId="{30D4B946-3871-4573-B70C-9BF1C109787C}" destId="{ECCFD173-DE7C-4C26-B506-AD4CC5627E95}" srcOrd="3" destOrd="0" presId="urn:microsoft.com/office/officeart/2005/8/layout/vList2"/>
    <dgm:cxn modelId="{DD01E215-6B7F-4CA5-ABBC-95454D893312}" type="presParOf" srcId="{30D4B946-3871-4573-B70C-9BF1C109787C}" destId="{A26E8B77-592C-4960-B378-872044AD9EC9}" srcOrd="4" destOrd="0" presId="urn:microsoft.com/office/officeart/2005/8/layout/vList2"/>
    <dgm:cxn modelId="{2FDB96FB-796D-4827-BF5E-6C82922C840E}" type="presParOf" srcId="{30D4B946-3871-4573-B70C-9BF1C109787C}" destId="{3E94871A-DE6E-4DBA-8E17-6C737C76B815}" srcOrd="5" destOrd="0" presId="urn:microsoft.com/office/officeart/2005/8/layout/vList2"/>
    <dgm:cxn modelId="{163B560A-F2EE-4DB0-8AFF-3D5F660DBFEA}" type="presParOf" srcId="{30D4B946-3871-4573-B70C-9BF1C109787C}" destId="{8517E727-B829-4C9B-8C86-B5DDB40DE7F1}" srcOrd="6" destOrd="0" presId="urn:microsoft.com/office/officeart/2005/8/layout/vList2"/>
    <dgm:cxn modelId="{A35D4FF5-3BAB-4CA0-8175-D6983BE255E9}" type="presParOf" srcId="{30D4B946-3871-4573-B70C-9BF1C109787C}" destId="{DA9067F4-9ABB-429A-9A27-261E3B03D53B}" srcOrd="7" destOrd="0" presId="urn:microsoft.com/office/officeart/2005/8/layout/vList2"/>
    <dgm:cxn modelId="{B78037C9-680E-4E2C-A4AC-08AFB1AF95F0}" type="presParOf" srcId="{30D4B946-3871-4573-B70C-9BF1C109787C}" destId="{A1D0FE51-39C6-4384-98C6-5DAD91D21782}" srcOrd="8" destOrd="0" presId="urn:microsoft.com/office/officeart/2005/8/layout/vList2"/>
    <dgm:cxn modelId="{FF010AA7-9541-41DD-81CF-1A1D69860E8A}" type="presParOf" srcId="{30D4B946-3871-4573-B70C-9BF1C109787C}" destId="{92F8FDB9-836A-4884-A8E1-D1E0FD22A120}" srcOrd="9" destOrd="0" presId="urn:microsoft.com/office/officeart/2005/8/layout/vList2"/>
    <dgm:cxn modelId="{E93B6220-B691-41A6-852A-D8EFB6708B6F}" type="presParOf" srcId="{30D4B946-3871-4573-B70C-9BF1C109787C}" destId="{6F5AE811-70B3-4F03-9663-10827284E88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641569-4951-4F64-BFA4-F861385262B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6B4C9B7-5297-44E1-9FDA-FA79A0905C88}">
      <dgm:prSet/>
      <dgm:spPr/>
      <dgm:t>
        <a:bodyPr/>
        <a:lstStyle/>
        <a:p>
          <a:pPr>
            <a:lnSpc>
              <a:spcPct val="100000"/>
            </a:lnSpc>
          </a:pPr>
          <a:r>
            <a:rPr lang="en-US" b="1"/>
            <a:t>I'm getting discouraged and wondering what are some less competitive Master’s programs to apply to in CA/US?</a:t>
          </a:r>
          <a:br>
            <a:rPr lang="en-US" b="1"/>
          </a:br>
          <a:r>
            <a:rPr lang="en-US" b="1"/>
            <a:t>I am not in NSSLHA and some professors don't yet know my name, do I still have a chance of getting into the CSUS program?</a:t>
          </a:r>
          <a:endParaRPr lang="en-US"/>
        </a:p>
      </dgm:t>
    </dgm:pt>
    <dgm:pt modelId="{BAE2EEDC-2565-441A-879A-0D3133CCF21A}" type="parTrans" cxnId="{2931F931-275A-4AE3-B96D-6EF0250DC4A4}">
      <dgm:prSet/>
      <dgm:spPr/>
      <dgm:t>
        <a:bodyPr/>
        <a:lstStyle/>
        <a:p>
          <a:endParaRPr lang="en-US"/>
        </a:p>
      </dgm:t>
    </dgm:pt>
    <dgm:pt modelId="{9A894956-715A-4D42-9B11-A89723934DB6}" type="sibTrans" cxnId="{2931F931-275A-4AE3-B96D-6EF0250DC4A4}">
      <dgm:prSet/>
      <dgm:spPr/>
      <dgm:t>
        <a:bodyPr/>
        <a:lstStyle/>
        <a:p>
          <a:pPr>
            <a:lnSpc>
              <a:spcPct val="100000"/>
            </a:lnSpc>
          </a:pPr>
          <a:endParaRPr lang="en-US"/>
        </a:p>
      </dgm:t>
    </dgm:pt>
    <dgm:pt modelId="{6AB4B00A-C223-43B3-AADB-1A857E495ABF}">
      <dgm:prSet/>
      <dgm:spPr/>
      <dgm:t>
        <a:bodyPr/>
        <a:lstStyle/>
        <a:p>
          <a:pPr>
            <a:lnSpc>
              <a:spcPct val="100000"/>
            </a:lnSpc>
          </a:pPr>
          <a:r>
            <a:rPr lang="en-US"/>
            <a:t>All programs are competitive, but you DO still have a chance!</a:t>
          </a:r>
        </a:p>
      </dgm:t>
    </dgm:pt>
    <dgm:pt modelId="{04076A2F-576F-4459-A905-AD24AB345CA3}" type="parTrans" cxnId="{8CD1DE9F-3B87-4932-B00B-45B81FE80D53}">
      <dgm:prSet/>
      <dgm:spPr/>
      <dgm:t>
        <a:bodyPr/>
        <a:lstStyle/>
        <a:p>
          <a:endParaRPr lang="en-US"/>
        </a:p>
      </dgm:t>
    </dgm:pt>
    <dgm:pt modelId="{17082734-FAF7-42D8-89A0-8131F41EEBA9}" type="sibTrans" cxnId="{8CD1DE9F-3B87-4932-B00B-45B81FE80D53}">
      <dgm:prSet/>
      <dgm:spPr/>
      <dgm:t>
        <a:bodyPr/>
        <a:lstStyle/>
        <a:p>
          <a:pPr>
            <a:lnSpc>
              <a:spcPct val="100000"/>
            </a:lnSpc>
          </a:pPr>
          <a:endParaRPr lang="en-US"/>
        </a:p>
      </dgm:t>
    </dgm:pt>
    <dgm:pt modelId="{CCA14309-6321-482D-B1DE-A97DF4354E59}">
      <dgm:prSet/>
      <dgm:spPr/>
      <dgm:t>
        <a:bodyPr/>
        <a:lstStyle/>
        <a:p>
          <a:pPr>
            <a:lnSpc>
              <a:spcPct val="100000"/>
            </a:lnSpc>
          </a:pPr>
          <a:r>
            <a:rPr lang="en-US" b="1"/>
            <a:t>How many schools would you recommend applying to?  </a:t>
          </a:r>
          <a:endParaRPr lang="en-US"/>
        </a:p>
      </dgm:t>
    </dgm:pt>
    <dgm:pt modelId="{BCC37079-D714-457F-A2BD-170C4DC6F439}" type="parTrans" cxnId="{A80D72DD-FCD2-4081-A3FE-FB80E6687C24}">
      <dgm:prSet/>
      <dgm:spPr/>
      <dgm:t>
        <a:bodyPr/>
        <a:lstStyle/>
        <a:p>
          <a:endParaRPr lang="en-US"/>
        </a:p>
      </dgm:t>
    </dgm:pt>
    <dgm:pt modelId="{74DF579A-E31E-4233-9C6C-283B35CA4A7E}" type="sibTrans" cxnId="{A80D72DD-FCD2-4081-A3FE-FB80E6687C24}">
      <dgm:prSet/>
      <dgm:spPr/>
      <dgm:t>
        <a:bodyPr/>
        <a:lstStyle/>
        <a:p>
          <a:pPr>
            <a:lnSpc>
              <a:spcPct val="100000"/>
            </a:lnSpc>
          </a:pPr>
          <a:endParaRPr lang="en-US"/>
        </a:p>
      </dgm:t>
    </dgm:pt>
    <dgm:pt modelId="{70E94F7E-F010-4ACF-A9FA-615CE23891A3}">
      <dgm:prSet/>
      <dgm:spPr/>
      <dgm:t>
        <a:bodyPr/>
        <a:lstStyle/>
        <a:p>
          <a:pPr>
            <a:lnSpc>
              <a:spcPct val="100000"/>
            </a:lnSpc>
          </a:pPr>
          <a:r>
            <a:rPr lang="en-US"/>
            <a:t>Up to the discretion of the applicant, but my opinion is at least three (3).</a:t>
          </a:r>
          <a:br>
            <a:rPr lang="en-US"/>
          </a:br>
          <a:br>
            <a:rPr lang="en-US"/>
          </a:br>
          <a:br>
            <a:rPr lang="en-US"/>
          </a:br>
          <a:br>
            <a:rPr lang="en-US"/>
          </a:br>
          <a:br>
            <a:rPr lang="en-US"/>
          </a:br>
          <a:br>
            <a:rPr lang="en-US"/>
          </a:br>
          <a:endParaRPr lang="en-US"/>
        </a:p>
      </dgm:t>
    </dgm:pt>
    <dgm:pt modelId="{4E0AC8C8-5BDD-4E61-BB95-0ED9E6316A11}" type="parTrans" cxnId="{D94C69F9-937A-41B4-9FD2-CF757181D0A0}">
      <dgm:prSet/>
      <dgm:spPr/>
      <dgm:t>
        <a:bodyPr/>
        <a:lstStyle/>
        <a:p>
          <a:endParaRPr lang="en-US"/>
        </a:p>
      </dgm:t>
    </dgm:pt>
    <dgm:pt modelId="{FD7AB9A4-5365-43A5-9402-06FF80B82742}" type="sibTrans" cxnId="{D94C69F9-937A-41B4-9FD2-CF757181D0A0}">
      <dgm:prSet/>
      <dgm:spPr/>
      <dgm:t>
        <a:bodyPr/>
        <a:lstStyle/>
        <a:p>
          <a:endParaRPr lang="en-US"/>
        </a:p>
      </dgm:t>
    </dgm:pt>
    <dgm:pt modelId="{8BC0E0F6-FEB1-4348-ADA7-196FB4DFCBFA}" type="pres">
      <dgm:prSet presAssocID="{B8641569-4951-4F64-BFA4-F861385262B1}" presName="root" presStyleCnt="0">
        <dgm:presLayoutVars>
          <dgm:dir/>
          <dgm:resizeHandles val="exact"/>
        </dgm:presLayoutVars>
      </dgm:prSet>
      <dgm:spPr/>
    </dgm:pt>
    <dgm:pt modelId="{537EAB8F-7483-4667-850C-2B9778858B11}" type="pres">
      <dgm:prSet presAssocID="{B8641569-4951-4F64-BFA4-F861385262B1}" presName="container" presStyleCnt="0">
        <dgm:presLayoutVars>
          <dgm:dir/>
          <dgm:resizeHandles val="exact"/>
        </dgm:presLayoutVars>
      </dgm:prSet>
      <dgm:spPr/>
    </dgm:pt>
    <dgm:pt modelId="{E08F10AF-9342-405A-B24B-E5EF6533E4C5}" type="pres">
      <dgm:prSet presAssocID="{66B4C9B7-5297-44E1-9FDA-FA79A0905C88}" presName="compNode" presStyleCnt="0"/>
      <dgm:spPr/>
    </dgm:pt>
    <dgm:pt modelId="{EA29B551-E82F-41A3-B88C-0F71F4BF5686}" type="pres">
      <dgm:prSet presAssocID="{66B4C9B7-5297-44E1-9FDA-FA79A0905C88}" presName="iconBgRect" presStyleLbl="bgShp" presStyleIdx="0" presStyleCnt="4"/>
      <dgm:spPr/>
    </dgm:pt>
    <dgm:pt modelId="{ACD63069-04F3-4A39-8E20-728C135C7556}" type="pres">
      <dgm:prSet presAssocID="{66B4C9B7-5297-44E1-9FDA-FA79A0905C8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350D3AE5-926E-4986-80C2-DB3D7121BE38}" type="pres">
      <dgm:prSet presAssocID="{66B4C9B7-5297-44E1-9FDA-FA79A0905C88}" presName="spaceRect" presStyleCnt="0"/>
      <dgm:spPr/>
    </dgm:pt>
    <dgm:pt modelId="{692E1B39-E6E7-4344-9D9B-831AF0A734CB}" type="pres">
      <dgm:prSet presAssocID="{66B4C9B7-5297-44E1-9FDA-FA79A0905C88}" presName="textRect" presStyleLbl="revTx" presStyleIdx="0" presStyleCnt="4">
        <dgm:presLayoutVars>
          <dgm:chMax val="1"/>
          <dgm:chPref val="1"/>
        </dgm:presLayoutVars>
      </dgm:prSet>
      <dgm:spPr/>
    </dgm:pt>
    <dgm:pt modelId="{0FA9145A-7A24-4412-BA10-989D6F8B542A}" type="pres">
      <dgm:prSet presAssocID="{9A894956-715A-4D42-9B11-A89723934DB6}" presName="sibTrans" presStyleLbl="sibTrans2D1" presStyleIdx="0" presStyleCnt="0"/>
      <dgm:spPr/>
    </dgm:pt>
    <dgm:pt modelId="{67574670-A39D-4E7A-88C4-FC5AC834E0FB}" type="pres">
      <dgm:prSet presAssocID="{6AB4B00A-C223-43B3-AADB-1A857E495ABF}" presName="compNode" presStyleCnt="0"/>
      <dgm:spPr/>
    </dgm:pt>
    <dgm:pt modelId="{29463BD3-2FD0-44E0-B619-12ABA1927F12}" type="pres">
      <dgm:prSet presAssocID="{6AB4B00A-C223-43B3-AADB-1A857E495ABF}" presName="iconBgRect" presStyleLbl="bgShp" presStyleIdx="1" presStyleCnt="4"/>
      <dgm:spPr/>
    </dgm:pt>
    <dgm:pt modelId="{F533F375-7DD5-49BA-9810-7ABAF992F3CA}" type="pres">
      <dgm:prSet presAssocID="{6AB4B00A-C223-43B3-AADB-1A857E495A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hy"/>
        </a:ext>
      </dgm:extLst>
    </dgm:pt>
    <dgm:pt modelId="{50319579-2D47-4714-9BB6-3D4E46FB34A1}" type="pres">
      <dgm:prSet presAssocID="{6AB4B00A-C223-43B3-AADB-1A857E495ABF}" presName="spaceRect" presStyleCnt="0"/>
      <dgm:spPr/>
    </dgm:pt>
    <dgm:pt modelId="{71037D44-C7E0-44E5-8A0B-7C4978950015}" type="pres">
      <dgm:prSet presAssocID="{6AB4B00A-C223-43B3-AADB-1A857E495ABF}" presName="textRect" presStyleLbl="revTx" presStyleIdx="1" presStyleCnt="4">
        <dgm:presLayoutVars>
          <dgm:chMax val="1"/>
          <dgm:chPref val="1"/>
        </dgm:presLayoutVars>
      </dgm:prSet>
      <dgm:spPr/>
    </dgm:pt>
    <dgm:pt modelId="{ECB18203-0654-49F1-9271-3FF03CD3D872}" type="pres">
      <dgm:prSet presAssocID="{17082734-FAF7-42D8-89A0-8131F41EEBA9}" presName="sibTrans" presStyleLbl="sibTrans2D1" presStyleIdx="0" presStyleCnt="0"/>
      <dgm:spPr/>
    </dgm:pt>
    <dgm:pt modelId="{2A19AEDD-4D86-4FAB-B2DB-6AF34CD8BDE2}" type="pres">
      <dgm:prSet presAssocID="{CCA14309-6321-482D-B1DE-A97DF4354E59}" presName="compNode" presStyleCnt="0"/>
      <dgm:spPr/>
    </dgm:pt>
    <dgm:pt modelId="{F409D783-7111-4BF2-9C2C-9EE3DA0AB4AA}" type="pres">
      <dgm:prSet presAssocID="{CCA14309-6321-482D-B1DE-A97DF4354E59}" presName="iconBgRect" presStyleLbl="bgShp" presStyleIdx="2" presStyleCnt="4"/>
      <dgm:spPr/>
    </dgm:pt>
    <dgm:pt modelId="{09A82F84-C911-4862-94CA-87A6F59F0F90}" type="pres">
      <dgm:prSet presAssocID="{CCA14309-6321-482D-B1DE-A97DF4354E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BA2CF098-7E6F-4DD4-83FF-B5B7D78E1B3D}" type="pres">
      <dgm:prSet presAssocID="{CCA14309-6321-482D-B1DE-A97DF4354E59}" presName="spaceRect" presStyleCnt="0"/>
      <dgm:spPr/>
    </dgm:pt>
    <dgm:pt modelId="{F978EA04-81AB-4E9E-9F8E-DF348038F95D}" type="pres">
      <dgm:prSet presAssocID="{CCA14309-6321-482D-B1DE-A97DF4354E59}" presName="textRect" presStyleLbl="revTx" presStyleIdx="2" presStyleCnt="4">
        <dgm:presLayoutVars>
          <dgm:chMax val="1"/>
          <dgm:chPref val="1"/>
        </dgm:presLayoutVars>
      </dgm:prSet>
      <dgm:spPr/>
    </dgm:pt>
    <dgm:pt modelId="{5F12021B-22B9-4309-9089-E56DC148049E}" type="pres">
      <dgm:prSet presAssocID="{74DF579A-E31E-4233-9C6C-283B35CA4A7E}" presName="sibTrans" presStyleLbl="sibTrans2D1" presStyleIdx="0" presStyleCnt="0"/>
      <dgm:spPr/>
    </dgm:pt>
    <dgm:pt modelId="{4D746B6F-29CD-415F-A37A-BB77596167C5}" type="pres">
      <dgm:prSet presAssocID="{70E94F7E-F010-4ACF-A9FA-615CE23891A3}" presName="compNode" presStyleCnt="0"/>
      <dgm:spPr/>
    </dgm:pt>
    <dgm:pt modelId="{8851FBF3-44EF-4818-A538-FC5FE8216D8D}" type="pres">
      <dgm:prSet presAssocID="{70E94F7E-F010-4ACF-A9FA-615CE23891A3}" presName="iconBgRect" presStyleLbl="bgShp" presStyleIdx="3" presStyleCnt="4"/>
      <dgm:spPr/>
    </dgm:pt>
    <dgm:pt modelId="{805A706C-9EE2-4090-90B9-22E37C4E87E9}" type="pres">
      <dgm:prSet presAssocID="{70E94F7E-F010-4ACF-A9FA-615CE23891A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03F916AC-8B0A-4CEE-B019-146A40DB6603}" type="pres">
      <dgm:prSet presAssocID="{70E94F7E-F010-4ACF-A9FA-615CE23891A3}" presName="spaceRect" presStyleCnt="0"/>
      <dgm:spPr/>
    </dgm:pt>
    <dgm:pt modelId="{6301000B-9114-4D34-8B64-A5500FCA252D}" type="pres">
      <dgm:prSet presAssocID="{70E94F7E-F010-4ACF-A9FA-615CE23891A3}" presName="textRect" presStyleLbl="revTx" presStyleIdx="3" presStyleCnt="4">
        <dgm:presLayoutVars>
          <dgm:chMax val="1"/>
          <dgm:chPref val="1"/>
        </dgm:presLayoutVars>
      </dgm:prSet>
      <dgm:spPr/>
    </dgm:pt>
  </dgm:ptLst>
  <dgm:cxnLst>
    <dgm:cxn modelId="{35281D1B-2332-4447-ABEF-8F83ECD01481}" type="presOf" srcId="{6AB4B00A-C223-43B3-AADB-1A857E495ABF}" destId="{71037D44-C7E0-44E5-8A0B-7C4978950015}" srcOrd="0" destOrd="0" presId="urn:microsoft.com/office/officeart/2018/2/layout/IconCircleList"/>
    <dgm:cxn modelId="{2931F931-275A-4AE3-B96D-6EF0250DC4A4}" srcId="{B8641569-4951-4F64-BFA4-F861385262B1}" destId="{66B4C9B7-5297-44E1-9FDA-FA79A0905C88}" srcOrd="0" destOrd="0" parTransId="{BAE2EEDC-2565-441A-879A-0D3133CCF21A}" sibTransId="{9A894956-715A-4D42-9B11-A89723934DB6}"/>
    <dgm:cxn modelId="{C9E8D738-E15A-4D99-A5DD-F5C8A46F84F8}" type="presOf" srcId="{B8641569-4951-4F64-BFA4-F861385262B1}" destId="{8BC0E0F6-FEB1-4348-ADA7-196FB4DFCBFA}" srcOrd="0" destOrd="0" presId="urn:microsoft.com/office/officeart/2018/2/layout/IconCircleList"/>
    <dgm:cxn modelId="{24DC7F68-8916-4336-90E9-A7FB162C68A2}" type="presOf" srcId="{CCA14309-6321-482D-B1DE-A97DF4354E59}" destId="{F978EA04-81AB-4E9E-9F8E-DF348038F95D}" srcOrd="0" destOrd="0" presId="urn:microsoft.com/office/officeart/2018/2/layout/IconCircleList"/>
    <dgm:cxn modelId="{8C56546B-97FE-4379-80A9-9D5DDBB97A2A}" type="presOf" srcId="{9A894956-715A-4D42-9B11-A89723934DB6}" destId="{0FA9145A-7A24-4412-BA10-989D6F8B542A}" srcOrd="0" destOrd="0" presId="urn:microsoft.com/office/officeart/2018/2/layout/IconCircleList"/>
    <dgm:cxn modelId="{73B56D7B-0469-4EA0-B1AF-52E6A783EA10}" type="presOf" srcId="{17082734-FAF7-42D8-89A0-8131F41EEBA9}" destId="{ECB18203-0654-49F1-9271-3FF03CD3D872}" srcOrd="0" destOrd="0" presId="urn:microsoft.com/office/officeart/2018/2/layout/IconCircleList"/>
    <dgm:cxn modelId="{8CD1DE9F-3B87-4932-B00B-45B81FE80D53}" srcId="{B8641569-4951-4F64-BFA4-F861385262B1}" destId="{6AB4B00A-C223-43B3-AADB-1A857E495ABF}" srcOrd="1" destOrd="0" parTransId="{04076A2F-576F-4459-A905-AD24AB345CA3}" sibTransId="{17082734-FAF7-42D8-89A0-8131F41EEBA9}"/>
    <dgm:cxn modelId="{CABEB8AC-F1E7-487F-B7D8-93936177CD3F}" type="presOf" srcId="{66B4C9B7-5297-44E1-9FDA-FA79A0905C88}" destId="{692E1B39-E6E7-4344-9D9B-831AF0A734CB}" srcOrd="0" destOrd="0" presId="urn:microsoft.com/office/officeart/2018/2/layout/IconCircleList"/>
    <dgm:cxn modelId="{904EB0CC-FF57-42D3-BBBA-A09E76028454}" type="presOf" srcId="{74DF579A-E31E-4233-9C6C-283B35CA4A7E}" destId="{5F12021B-22B9-4309-9089-E56DC148049E}" srcOrd="0" destOrd="0" presId="urn:microsoft.com/office/officeart/2018/2/layout/IconCircleList"/>
    <dgm:cxn modelId="{A80D72DD-FCD2-4081-A3FE-FB80E6687C24}" srcId="{B8641569-4951-4F64-BFA4-F861385262B1}" destId="{CCA14309-6321-482D-B1DE-A97DF4354E59}" srcOrd="2" destOrd="0" parTransId="{BCC37079-D714-457F-A2BD-170C4DC6F439}" sibTransId="{74DF579A-E31E-4233-9C6C-283B35CA4A7E}"/>
    <dgm:cxn modelId="{AA461FF3-AB92-417A-99A7-C5F2137B56F2}" type="presOf" srcId="{70E94F7E-F010-4ACF-A9FA-615CE23891A3}" destId="{6301000B-9114-4D34-8B64-A5500FCA252D}" srcOrd="0" destOrd="0" presId="urn:microsoft.com/office/officeart/2018/2/layout/IconCircleList"/>
    <dgm:cxn modelId="{D94C69F9-937A-41B4-9FD2-CF757181D0A0}" srcId="{B8641569-4951-4F64-BFA4-F861385262B1}" destId="{70E94F7E-F010-4ACF-A9FA-615CE23891A3}" srcOrd="3" destOrd="0" parTransId="{4E0AC8C8-5BDD-4E61-BB95-0ED9E6316A11}" sibTransId="{FD7AB9A4-5365-43A5-9402-06FF80B82742}"/>
    <dgm:cxn modelId="{54D697BA-0348-41A0-83D4-EA52ABE88236}" type="presParOf" srcId="{8BC0E0F6-FEB1-4348-ADA7-196FB4DFCBFA}" destId="{537EAB8F-7483-4667-850C-2B9778858B11}" srcOrd="0" destOrd="0" presId="urn:microsoft.com/office/officeart/2018/2/layout/IconCircleList"/>
    <dgm:cxn modelId="{EE356E35-00CC-4767-B1B3-C8BA3F153739}" type="presParOf" srcId="{537EAB8F-7483-4667-850C-2B9778858B11}" destId="{E08F10AF-9342-405A-B24B-E5EF6533E4C5}" srcOrd="0" destOrd="0" presId="urn:microsoft.com/office/officeart/2018/2/layout/IconCircleList"/>
    <dgm:cxn modelId="{0E4946D8-75AD-4A97-8E0A-F417ABA77D6C}" type="presParOf" srcId="{E08F10AF-9342-405A-B24B-E5EF6533E4C5}" destId="{EA29B551-E82F-41A3-B88C-0F71F4BF5686}" srcOrd="0" destOrd="0" presId="urn:microsoft.com/office/officeart/2018/2/layout/IconCircleList"/>
    <dgm:cxn modelId="{8CB8E669-F410-45CB-83F3-0549284A2720}" type="presParOf" srcId="{E08F10AF-9342-405A-B24B-E5EF6533E4C5}" destId="{ACD63069-04F3-4A39-8E20-728C135C7556}" srcOrd="1" destOrd="0" presId="urn:microsoft.com/office/officeart/2018/2/layout/IconCircleList"/>
    <dgm:cxn modelId="{F3DFC139-D840-47A9-8FB5-660B6E9C5B74}" type="presParOf" srcId="{E08F10AF-9342-405A-B24B-E5EF6533E4C5}" destId="{350D3AE5-926E-4986-80C2-DB3D7121BE38}" srcOrd="2" destOrd="0" presId="urn:microsoft.com/office/officeart/2018/2/layout/IconCircleList"/>
    <dgm:cxn modelId="{6226CD59-26B3-4D11-8020-75DCF9B7A670}" type="presParOf" srcId="{E08F10AF-9342-405A-B24B-E5EF6533E4C5}" destId="{692E1B39-E6E7-4344-9D9B-831AF0A734CB}" srcOrd="3" destOrd="0" presId="urn:microsoft.com/office/officeart/2018/2/layout/IconCircleList"/>
    <dgm:cxn modelId="{9959DC2B-0B0A-4ABB-9404-E426691F51BF}" type="presParOf" srcId="{537EAB8F-7483-4667-850C-2B9778858B11}" destId="{0FA9145A-7A24-4412-BA10-989D6F8B542A}" srcOrd="1" destOrd="0" presId="urn:microsoft.com/office/officeart/2018/2/layout/IconCircleList"/>
    <dgm:cxn modelId="{63EA3BA2-B5A5-4E0C-B107-7E0958D782BD}" type="presParOf" srcId="{537EAB8F-7483-4667-850C-2B9778858B11}" destId="{67574670-A39D-4E7A-88C4-FC5AC834E0FB}" srcOrd="2" destOrd="0" presId="urn:microsoft.com/office/officeart/2018/2/layout/IconCircleList"/>
    <dgm:cxn modelId="{D2848AC6-791D-4978-8C4D-95AF1E2B6ABF}" type="presParOf" srcId="{67574670-A39D-4E7A-88C4-FC5AC834E0FB}" destId="{29463BD3-2FD0-44E0-B619-12ABA1927F12}" srcOrd="0" destOrd="0" presId="urn:microsoft.com/office/officeart/2018/2/layout/IconCircleList"/>
    <dgm:cxn modelId="{C1B0F659-C827-411A-B7E9-A2D970E086F3}" type="presParOf" srcId="{67574670-A39D-4E7A-88C4-FC5AC834E0FB}" destId="{F533F375-7DD5-49BA-9810-7ABAF992F3CA}" srcOrd="1" destOrd="0" presId="urn:microsoft.com/office/officeart/2018/2/layout/IconCircleList"/>
    <dgm:cxn modelId="{747E27A6-26BC-4755-A3BD-C8FC46B52740}" type="presParOf" srcId="{67574670-A39D-4E7A-88C4-FC5AC834E0FB}" destId="{50319579-2D47-4714-9BB6-3D4E46FB34A1}" srcOrd="2" destOrd="0" presId="urn:microsoft.com/office/officeart/2018/2/layout/IconCircleList"/>
    <dgm:cxn modelId="{4ED3DAEB-2C8A-4628-B9F6-B9A3CA0B09EC}" type="presParOf" srcId="{67574670-A39D-4E7A-88C4-FC5AC834E0FB}" destId="{71037D44-C7E0-44E5-8A0B-7C4978950015}" srcOrd="3" destOrd="0" presId="urn:microsoft.com/office/officeart/2018/2/layout/IconCircleList"/>
    <dgm:cxn modelId="{5114B601-926F-4C46-9C2A-C0B503552F8F}" type="presParOf" srcId="{537EAB8F-7483-4667-850C-2B9778858B11}" destId="{ECB18203-0654-49F1-9271-3FF03CD3D872}" srcOrd="3" destOrd="0" presId="urn:microsoft.com/office/officeart/2018/2/layout/IconCircleList"/>
    <dgm:cxn modelId="{2BD6CB51-7A6F-4BF9-A447-091C9142F7B8}" type="presParOf" srcId="{537EAB8F-7483-4667-850C-2B9778858B11}" destId="{2A19AEDD-4D86-4FAB-B2DB-6AF34CD8BDE2}" srcOrd="4" destOrd="0" presId="urn:microsoft.com/office/officeart/2018/2/layout/IconCircleList"/>
    <dgm:cxn modelId="{1AAD2F7E-4421-4949-82A1-1BEFB4C65914}" type="presParOf" srcId="{2A19AEDD-4D86-4FAB-B2DB-6AF34CD8BDE2}" destId="{F409D783-7111-4BF2-9C2C-9EE3DA0AB4AA}" srcOrd="0" destOrd="0" presId="urn:microsoft.com/office/officeart/2018/2/layout/IconCircleList"/>
    <dgm:cxn modelId="{529693F4-46AB-44CA-A8DE-5D920DC06580}" type="presParOf" srcId="{2A19AEDD-4D86-4FAB-B2DB-6AF34CD8BDE2}" destId="{09A82F84-C911-4862-94CA-87A6F59F0F90}" srcOrd="1" destOrd="0" presId="urn:microsoft.com/office/officeart/2018/2/layout/IconCircleList"/>
    <dgm:cxn modelId="{EE54803E-5574-4CE0-9E5B-4639BFDAECC6}" type="presParOf" srcId="{2A19AEDD-4D86-4FAB-B2DB-6AF34CD8BDE2}" destId="{BA2CF098-7E6F-4DD4-83FF-B5B7D78E1B3D}" srcOrd="2" destOrd="0" presId="urn:microsoft.com/office/officeart/2018/2/layout/IconCircleList"/>
    <dgm:cxn modelId="{2B7AABAB-4984-4D3A-A2E9-9A9392E83713}" type="presParOf" srcId="{2A19AEDD-4D86-4FAB-B2DB-6AF34CD8BDE2}" destId="{F978EA04-81AB-4E9E-9F8E-DF348038F95D}" srcOrd="3" destOrd="0" presId="urn:microsoft.com/office/officeart/2018/2/layout/IconCircleList"/>
    <dgm:cxn modelId="{A41295E1-216D-4237-8747-5414B13965EC}" type="presParOf" srcId="{537EAB8F-7483-4667-850C-2B9778858B11}" destId="{5F12021B-22B9-4309-9089-E56DC148049E}" srcOrd="5" destOrd="0" presId="urn:microsoft.com/office/officeart/2018/2/layout/IconCircleList"/>
    <dgm:cxn modelId="{08BA5FB2-770C-42B8-918F-136AD93F96FF}" type="presParOf" srcId="{537EAB8F-7483-4667-850C-2B9778858B11}" destId="{4D746B6F-29CD-415F-A37A-BB77596167C5}" srcOrd="6" destOrd="0" presId="urn:microsoft.com/office/officeart/2018/2/layout/IconCircleList"/>
    <dgm:cxn modelId="{0342F1D8-2686-4D54-BD0A-F5A955699D9D}" type="presParOf" srcId="{4D746B6F-29CD-415F-A37A-BB77596167C5}" destId="{8851FBF3-44EF-4818-A538-FC5FE8216D8D}" srcOrd="0" destOrd="0" presId="urn:microsoft.com/office/officeart/2018/2/layout/IconCircleList"/>
    <dgm:cxn modelId="{76483D01-5121-492F-978E-9768B50B4A21}" type="presParOf" srcId="{4D746B6F-29CD-415F-A37A-BB77596167C5}" destId="{805A706C-9EE2-4090-90B9-22E37C4E87E9}" srcOrd="1" destOrd="0" presId="urn:microsoft.com/office/officeart/2018/2/layout/IconCircleList"/>
    <dgm:cxn modelId="{85F38FA9-D6D4-45BF-8702-35F6D4381DA7}" type="presParOf" srcId="{4D746B6F-29CD-415F-A37A-BB77596167C5}" destId="{03F916AC-8B0A-4CEE-B019-146A40DB6603}" srcOrd="2" destOrd="0" presId="urn:microsoft.com/office/officeart/2018/2/layout/IconCircleList"/>
    <dgm:cxn modelId="{6578B96A-6097-4279-B302-3F19434F1F6A}" type="presParOf" srcId="{4D746B6F-29CD-415F-A37A-BB77596167C5}" destId="{6301000B-9114-4D34-8B64-A5500FCA252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34C65-012F-4DFC-A419-81B4E04EB5DF}">
      <dsp:nvSpPr>
        <dsp:cNvPr id="0" name=""/>
        <dsp:cNvSpPr/>
      </dsp:nvSpPr>
      <dsp:spPr>
        <a:xfrm>
          <a:off x="0" y="4296"/>
          <a:ext cx="6171948"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4C172-5151-465C-9E59-AA704853D067}">
      <dsp:nvSpPr>
        <dsp:cNvPr id="0" name=""/>
        <dsp:cNvSpPr/>
      </dsp:nvSpPr>
      <dsp:spPr>
        <a:xfrm>
          <a:off x="276813" y="210190"/>
          <a:ext cx="503296" cy="5032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EF5C68-532E-490E-8E1E-5D5FCBFBBF51}">
      <dsp:nvSpPr>
        <dsp:cNvPr id="0" name=""/>
        <dsp:cNvSpPr/>
      </dsp:nvSpPr>
      <dsp:spPr>
        <a:xfrm>
          <a:off x="1056922" y="4296"/>
          <a:ext cx="5115025"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US" sz="1800" kern="1200"/>
            <a:t>Ideally, start crafting and refining your resume the summer BEFORE so you can ask for letters in August/September.</a:t>
          </a:r>
        </a:p>
      </dsp:txBody>
      <dsp:txXfrm>
        <a:off x="1056922" y="4296"/>
        <a:ext cx="5115025" cy="915084"/>
      </dsp:txXfrm>
    </dsp:sp>
    <dsp:sp modelId="{AB1C3838-BC50-4EED-A06A-871DB0735A3F}">
      <dsp:nvSpPr>
        <dsp:cNvPr id="0" name=""/>
        <dsp:cNvSpPr/>
      </dsp:nvSpPr>
      <dsp:spPr>
        <a:xfrm>
          <a:off x="0" y="1148151"/>
          <a:ext cx="6171948"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7EF21-EBD3-4675-B770-FB990084CA18}">
      <dsp:nvSpPr>
        <dsp:cNvPr id="0" name=""/>
        <dsp:cNvSpPr/>
      </dsp:nvSpPr>
      <dsp:spPr>
        <a:xfrm>
          <a:off x="276813" y="1354045"/>
          <a:ext cx="503296" cy="5032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55EF89-78B6-44A9-840A-E4A482E9087B}">
      <dsp:nvSpPr>
        <dsp:cNvPr id="0" name=""/>
        <dsp:cNvSpPr/>
      </dsp:nvSpPr>
      <dsp:spPr>
        <a:xfrm>
          <a:off x="1056922" y="1148151"/>
          <a:ext cx="5115025"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US" sz="1800" kern="1200"/>
            <a:t>Do not include soft skills</a:t>
          </a:r>
        </a:p>
      </dsp:txBody>
      <dsp:txXfrm>
        <a:off x="1056922" y="1148151"/>
        <a:ext cx="5115025" cy="915084"/>
      </dsp:txXfrm>
    </dsp:sp>
    <dsp:sp modelId="{65BE6AFB-3B34-4DDE-B854-1AA095F7EE42}">
      <dsp:nvSpPr>
        <dsp:cNvPr id="0" name=""/>
        <dsp:cNvSpPr/>
      </dsp:nvSpPr>
      <dsp:spPr>
        <a:xfrm>
          <a:off x="0" y="2292007"/>
          <a:ext cx="6171948"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F4064-7FE6-4280-9106-A5191CDF675B}">
      <dsp:nvSpPr>
        <dsp:cNvPr id="0" name=""/>
        <dsp:cNvSpPr/>
      </dsp:nvSpPr>
      <dsp:spPr>
        <a:xfrm>
          <a:off x="276813" y="2497901"/>
          <a:ext cx="503296" cy="5032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4E7851-8EA0-4FA0-86CD-64233DF4CA07}">
      <dsp:nvSpPr>
        <dsp:cNvPr id="0" name=""/>
        <dsp:cNvSpPr/>
      </dsp:nvSpPr>
      <dsp:spPr>
        <a:xfrm>
          <a:off x="1056922" y="2292007"/>
          <a:ext cx="5115025"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US" sz="1800" kern="1200"/>
            <a:t>Do not include fancy fonts (K.I.S)</a:t>
          </a:r>
        </a:p>
      </dsp:txBody>
      <dsp:txXfrm>
        <a:off x="1056922" y="2292007"/>
        <a:ext cx="5115025" cy="915084"/>
      </dsp:txXfrm>
    </dsp:sp>
    <dsp:sp modelId="{CD0353A1-DB19-43CD-8C5F-8C38C5D9DECF}">
      <dsp:nvSpPr>
        <dsp:cNvPr id="0" name=""/>
        <dsp:cNvSpPr/>
      </dsp:nvSpPr>
      <dsp:spPr>
        <a:xfrm>
          <a:off x="0" y="3435863"/>
          <a:ext cx="6171948"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59428-AACC-4443-B1E9-FDFF2922B4CF}">
      <dsp:nvSpPr>
        <dsp:cNvPr id="0" name=""/>
        <dsp:cNvSpPr/>
      </dsp:nvSpPr>
      <dsp:spPr>
        <a:xfrm>
          <a:off x="276813" y="3641757"/>
          <a:ext cx="503296" cy="5032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7856E-062B-4FFF-9535-7129CB4F56F8}">
      <dsp:nvSpPr>
        <dsp:cNvPr id="0" name=""/>
        <dsp:cNvSpPr/>
      </dsp:nvSpPr>
      <dsp:spPr>
        <a:xfrm>
          <a:off x="1056922" y="3435863"/>
          <a:ext cx="5115025"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US" sz="1800" kern="1200"/>
            <a:t>Add your achievements into your experiences &amp; not into a seperate section</a:t>
          </a:r>
        </a:p>
      </dsp:txBody>
      <dsp:txXfrm>
        <a:off x="1056922" y="3435863"/>
        <a:ext cx="5115025" cy="915084"/>
      </dsp:txXfrm>
    </dsp:sp>
    <dsp:sp modelId="{335821E9-4DA9-4E4C-AAEB-09CD938042FB}">
      <dsp:nvSpPr>
        <dsp:cNvPr id="0" name=""/>
        <dsp:cNvSpPr/>
      </dsp:nvSpPr>
      <dsp:spPr>
        <a:xfrm>
          <a:off x="0" y="4579719"/>
          <a:ext cx="6171948"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0C667-25B3-465E-AF65-1535BB9D3141}">
      <dsp:nvSpPr>
        <dsp:cNvPr id="0" name=""/>
        <dsp:cNvSpPr/>
      </dsp:nvSpPr>
      <dsp:spPr>
        <a:xfrm>
          <a:off x="276813" y="4785613"/>
          <a:ext cx="503296" cy="5032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EABEBB-11EE-4015-A9A1-64C56BFE6D9A}">
      <dsp:nvSpPr>
        <dsp:cNvPr id="0" name=""/>
        <dsp:cNvSpPr/>
      </dsp:nvSpPr>
      <dsp:spPr>
        <a:xfrm>
          <a:off x="1056922" y="4579719"/>
          <a:ext cx="5115025"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US" sz="1800" kern="1200"/>
            <a:t>You want to hype yourself up but do not fake it.</a:t>
          </a:r>
        </a:p>
      </dsp:txBody>
      <dsp:txXfrm>
        <a:off x="1056922" y="4579719"/>
        <a:ext cx="5115025" cy="915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3A89-DC33-44BA-B368-B32BF6230F85}">
      <dsp:nvSpPr>
        <dsp:cNvPr id="0" name=""/>
        <dsp:cNvSpPr/>
      </dsp:nvSpPr>
      <dsp:spPr>
        <a:xfrm>
          <a:off x="0" y="54134"/>
          <a:ext cx="680462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Although the hard part is over, you may want to start thinking about the interview  process.</a:t>
          </a:r>
        </a:p>
      </dsp:txBody>
      <dsp:txXfrm>
        <a:off x="26387" y="80521"/>
        <a:ext cx="6751852" cy="487766"/>
      </dsp:txXfrm>
    </dsp:sp>
    <dsp:sp modelId="{E4A63AEC-F0DC-40AF-ACC6-A44408BE0BDF}">
      <dsp:nvSpPr>
        <dsp:cNvPr id="0" name=""/>
        <dsp:cNvSpPr/>
      </dsp:nvSpPr>
      <dsp:spPr>
        <a:xfrm>
          <a:off x="0" y="634994"/>
          <a:ext cx="680462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a:t>Common questions for your interview</a:t>
          </a:r>
          <a:r>
            <a:rPr lang="en-US" sz="1400" kern="1200"/>
            <a:t> </a:t>
          </a:r>
        </a:p>
      </dsp:txBody>
      <dsp:txXfrm>
        <a:off x="26387" y="661381"/>
        <a:ext cx="6751852" cy="487766"/>
      </dsp:txXfrm>
    </dsp:sp>
    <dsp:sp modelId="{A26E8B77-592C-4960-B378-872044AD9EC9}">
      <dsp:nvSpPr>
        <dsp:cNvPr id="0" name=""/>
        <dsp:cNvSpPr/>
      </dsp:nvSpPr>
      <dsp:spPr>
        <a:xfrm>
          <a:off x="0" y="1215854"/>
          <a:ext cx="680462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Why do you want to be an audiologist/ speech language pathologist? </a:t>
          </a:r>
        </a:p>
      </dsp:txBody>
      <dsp:txXfrm>
        <a:off x="26387" y="1242241"/>
        <a:ext cx="6751852" cy="487766"/>
      </dsp:txXfrm>
    </dsp:sp>
    <dsp:sp modelId="{8517E727-B829-4C9B-8C86-B5DDB40DE7F1}">
      <dsp:nvSpPr>
        <dsp:cNvPr id="0" name=""/>
        <dsp:cNvSpPr/>
      </dsp:nvSpPr>
      <dsp:spPr>
        <a:xfrm>
          <a:off x="0" y="1796714"/>
          <a:ext cx="680462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Tell me about yourself </a:t>
          </a:r>
        </a:p>
      </dsp:txBody>
      <dsp:txXfrm>
        <a:off x="26387" y="1823101"/>
        <a:ext cx="6751852" cy="487766"/>
      </dsp:txXfrm>
    </dsp:sp>
    <dsp:sp modelId="{A1D0FE51-39C6-4384-98C6-5DAD91D21782}">
      <dsp:nvSpPr>
        <dsp:cNvPr id="0" name=""/>
        <dsp:cNvSpPr/>
      </dsp:nvSpPr>
      <dsp:spPr>
        <a:xfrm>
          <a:off x="0" y="2377574"/>
          <a:ext cx="680462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How do you believe you can make an impact on the field  </a:t>
          </a:r>
        </a:p>
      </dsp:txBody>
      <dsp:txXfrm>
        <a:off x="26387" y="2403961"/>
        <a:ext cx="6751852" cy="487766"/>
      </dsp:txXfrm>
    </dsp:sp>
    <dsp:sp modelId="{6F5AE811-70B3-4F03-9663-10827284E888}">
      <dsp:nvSpPr>
        <dsp:cNvPr id="0" name=""/>
        <dsp:cNvSpPr/>
      </dsp:nvSpPr>
      <dsp:spPr>
        <a:xfrm>
          <a:off x="0" y="2958434"/>
          <a:ext cx="680462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Why this specific program at this specific university? </a:t>
          </a:r>
        </a:p>
      </dsp:txBody>
      <dsp:txXfrm>
        <a:off x="26387" y="2984821"/>
        <a:ext cx="6751852" cy="487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9B551-E82F-41A3-B88C-0F71F4BF5686}">
      <dsp:nvSpPr>
        <dsp:cNvPr id="0" name=""/>
        <dsp:cNvSpPr/>
      </dsp:nvSpPr>
      <dsp:spPr>
        <a:xfrm>
          <a:off x="231712" y="254998"/>
          <a:ext cx="1345916" cy="13459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63069-04F3-4A39-8E20-728C135C7556}">
      <dsp:nvSpPr>
        <dsp:cNvPr id="0" name=""/>
        <dsp:cNvSpPr/>
      </dsp:nvSpPr>
      <dsp:spPr>
        <a:xfrm>
          <a:off x="514355" y="537640"/>
          <a:ext cx="780631" cy="7806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2E1B39-E6E7-4344-9D9B-831AF0A734CB}">
      <dsp:nvSpPr>
        <dsp:cNvPr id="0" name=""/>
        <dsp:cNvSpPr/>
      </dsp:nvSpPr>
      <dsp:spPr>
        <a:xfrm>
          <a:off x="1866039" y="254998"/>
          <a:ext cx="3172516" cy="134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I'm getting discouraged and wondering what are some less competitive Master’s programs to apply to in CA/US?</a:t>
          </a:r>
          <a:br>
            <a:rPr lang="en-US" sz="1100" b="1" kern="1200"/>
          </a:br>
          <a:r>
            <a:rPr lang="en-US" sz="1100" b="1" kern="1200"/>
            <a:t>I am not in NSSLHA and some professors don't yet know my name, do I still have a chance of getting into the CSUS program?</a:t>
          </a:r>
          <a:endParaRPr lang="en-US" sz="1100" kern="1200"/>
        </a:p>
      </dsp:txBody>
      <dsp:txXfrm>
        <a:off x="1866039" y="254998"/>
        <a:ext cx="3172516" cy="1345916"/>
      </dsp:txXfrm>
    </dsp:sp>
    <dsp:sp modelId="{29463BD3-2FD0-44E0-B619-12ABA1927F12}">
      <dsp:nvSpPr>
        <dsp:cNvPr id="0" name=""/>
        <dsp:cNvSpPr/>
      </dsp:nvSpPr>
      <dsp:spPr>
        <a:xfrm>
          <a:off x="5591343" y="254998"/>
          <a:ext cx="1345916" cy="134591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33F375-7DD5-49BA-9810-7ABAF992F3CA}">
      <dsp:nvSpPr>
        <dsp:cNvPr id="0" name=""/>
        <dsp:cNvSpPr/>
      </dsp:nvSpPr>
      <dsp:spPr>
        <a:xfrm>
          <a:off x="5873985" y="537640"/>
          <a:ext cx="780631" cy="7806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037D44-C7E0-44E5-8A0B-7C4978950015}">
      <dsp:nvSpPr>
        <dsp:cNvPr id="0" name=""/>
        <dsp:cNvSpPr/>
      </dsp:nvSpPr>
      <dsp:spPr>
        <a:xfrm>
          <a:off x="7225670" y="254998"/>
          <a:ext cx="3172516" cy="134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All programs are competitive, but you DO still have a chance!</a:t>
          </a:r>
        </a:p>
      </dsp:txBody>
      <dsp:txXfrm>
        <a:off x="7225670" y="254998"/>
        <a:ext cx="3172516" cy="1345916"/>
      </dsp:txXfrm>
    </dsp:sp>
    <dsp:sp modelId="{F409D783-7111-4BF2-9C2C-9EE3DA0AB4AA}">
      <dsp:nvSpPr>
        <dsp:cNvPr id="0" name=""/>
        <dsp:cNvSpPr/>
      </dsp:nvSpPr>
      <dsp:spPr>
        <a:xfrm>
          <a:off x="231712" y="2256711"/>
          <a:ext cx="1345916" cy="134591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82F84-C911-4862-94CA-87A6F59F0F90}">
      <dsp:nvSpPr>
        <dsp:cNvPr id="0" name=""/>
        <dsp:cNvSpPr/>
      </dsp:nvSpPr>
      <dsp:spPr>
        <a:xfrm>
          <a:off x="514355" y="2539353"/>
          <a:ext cx="780631" cy="7806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78EA04-81AB-4E9E-9F8E-DF348038F95D}">
      <dsp:nvSpPr>
        <dsp:cNvPr id="0" name=""/>
        <dsp:cNvSpPr/>
      </dsp:nvSpPr>
      <dsp:spPr>
        <a:xfrm>
          <a:off x="1866039" y="2256711"/>
          <a:ext cx="3172516" cy="134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How many schools would you recommend applying to?  </a:t>
          </a:r>
          <a:endParaRPr lang="en-US" sz="1100" kern="1200"/>
        </a:p>
      </dsp:txBody>
      <dsp:txXfrm>
        <a:off x="1866039" y="2256711"/>
        <a:ext cx="3172516" cy="1345916"/>
      </dsp:txXfrm>
    </dsp:sp>
    <dsp:sp modelId="{8851FBF3-44EF-4818-A538-FC5FE8216D8D}">
      <dsp:nvSpPr>
        <dsp:cNvPr id="0" name=""/>
        <dsp:cNvSpPr/>
      </dsp:nvSpPr>
      <dsp:spPr>
        <a:xfrm>
          <a:off x="5591343" y="2256711"/>
          <a:ext cx="1345916" cy="134591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A706C-9EE2-4090-90B9-22E37C4E87E9}">
      <dsp:nvSpPr>
        <dsp:cNvPr id="0" name=""/>
        <dsp:cNvSpPr/>
      </dsp:nvSpPr>
      <dsp:spPr>
        <a:xfrm>
          <a:off x="5873985" y="2539353"/>
          <a:ext cx="780631" cy="7806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1000B-9114-4D34-8B64-A5500FCA252D}">
      <dsp:nvSpPr>
        <dsp:cNvPr id="0" name=""/>
        <dsp:cNvSpPr/>
      </dsp:nvSpPr>
      <dsp:spPr>
        <a:xfrm>
          <a:off x="7225670" y="2256711"/>
          <a:ext cx="3172516" cy="134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Up to the discretion of the applicant, but my opinion is at least three (3).</a:t>
          </a:r>
          <a:br>
            <a:rPr lang="en-US" sz="1100" kern="1200"/>
          </a:br>
          <a:br>
            <a:rPr lang="en-US" sz="1100" kern="1200"/>
          </a:br>
          <a:br>
            <a:rPr lang="en-US" sz="1100" kern="1200"/>
          </a:br>
          <a:br>
            <a:rPr lang="en-US" sz="1100" kern="1200"/>
          </a:br>
          <a:br>
            <a:rPr lang="en-US" sz="1100" kern="1200"/>
          </a:br>
          <a:br>
            <a:rPr lang="en-US" sz="1100" kern="1200"/>
          </a:br>
          <a:endParaRPr lang="en-US" sz="1100" kern="1200"/>
        </a:p>
      </dsp:txBody>
      <dsp:txXfrm>
        <a:off x="7225670" y="2256711"/>
        <a:ext cx="3172516" cy="13459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496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4224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4556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0434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7722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0803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20533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2255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3111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6889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10/24/2020</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2284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10/24/2020</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3247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3820" y="4624394"/>
            <a:ext cx="10803074" cy="1037503"/>
          </a:xfrm>
        </p:spPr>
        <p:txBody>
          <a:bodyPr vert="horz" lIns="91440" tIns="45720" rIns="91440" bIns="45720" rtlCol="0" anchor="t">
            <a:noAutofit/>
          </a:bodyPr>
          <a:lstStyle/>
          <a:p>
            <a:pPr>
              <a:lnSpc>
                <a:spcPct val="90000"/>
              </a:lnSpc>
            </a:pPr>
            <a:r>
              <a:rPr lang="en-US" sz="2000">
                <a:ea typeface="+mj-lt"/>
                <a:cs typeface="+mj-lt"/>
              </a:rPr>
              <a:t>Department of</a:t>
            </a:r>
            <a:endParaRPr lang="en-US" sz="2000"/>
          </a:p>
          <a:p>
            <a:pPr>
              <a:lnSpc>
                <a:spcPct val="90000"/>
              </a:lnSpc>
            </a:pPr>
            <a:r>
              <a:rPr lang="en-US" sz="2000">
                <a:ea typeface="+mj-lt"/>
                <a:cs typeface="+mj-lt"/>
              </a:rPr>
              <a:t>Communication Sciences and Disorders</a:t>
            </a:r>
            <a:endParaRPr lang="en-US" sz="2000"/>
          </a:p>
          <a:p>
            <a:pPr>
              <a:lnSpc>
                <a:spcPct val="90000"/>
              </a:lnSpc>
            </a:pPr>
            <a:endParaRPr lang="en-US" sz="2000"/>
          </a:p>
          <a:p>
            <a:pPr>
              <a:lnSpc>
                <a:spcPct val="90000"/>
              </a:lnSpc>
            </a:pPr>
            <a:r>
              <a:rPr lang="en-US" sz="2000" b="1">
                <a:ea typeface="+mj-lt"/>
                <a:cs typeface="+mj-lt"/>
              </a:rPr>
              <a:t>“</a:t>
            </a:r>
            <a:r>
              <a:rPr lang="en-US" sz="2000" b="1" i="1">
                <a:ea typeface="+mj-lt"/>
                <a:cs typeface="+mj-lt"/>
              </a:rPr>
              <a:t>Applying to the M.S. and </a:t>
            </a:r>
            <a:r>
              <a:rPr lang="en-US" sz="2000" b="1" i="1" err="1">
                <a:ea typeface="+mj-lt"/>
                <a:cs typeface="+mj-lt"/>
              </a:rPr>
              <a:t>AuD</a:t>
            </a:r>
            <a:r>
              <a:rPr lang="en-US" sz="2000" b="1" i="1">
                <a:ea typeface="+mj-lt"/>
                <a:cs typeface="+mj-lt"/>
              </a:rPr>
              <a:t> Program at Cal State LA</a:t>
            </a:r>
            <a:r>
              <a:rPr lang="en-US" sz="2000" b="1">
                <a:ea typeface="+mj-lt"/>
                <a:cs typeface="+mj-lt"/>
              </a:rPr>
              <a:t>”</a:t>
            </a:r>
            <a:endParaRPr lang="en-US" sz="2000"/>
          </a:p>
        </p:txBody>
      </p:sp>
      <p:pic>
        <p:nvPicPr>
          <p:cNvPr id="5" name="Picture 5" descr="Logo&#10;&#10;Description automatically generated">
            <a:extLst>
              <a:ext uri="{FF2B5EF4-FFF2-40B4-BE49-F238E27FC236}">
                <a16:creationId xmlns:a16="http://schemas.microsoft.com/office/drawing/2014/main" id="{B8AD5B79-561C-49F8-8DBB-BFBDE7BE0ED8}"/>
              </a:ext>
            </a:extLst>
          </p:cNvPr>
          <p:cNvPicPr>
            <a:picLocks noChangeAspect="1"/>
          </p:cNvPicPr>
          <p:nvPr/>
        </p:nvPicPr>
        <p:blipFill>
          <a:blip r:embed="rId2"/>
          <a:stretch>
            <a:fillRect/>
          </a:stretch>
        </p:blipFill>
        <p:spPr>
          <a:xfrm>
            <a:off x="1594585" y="723900"/>
            <a:ext cx="9002830" cy="3466090"/>
          </a:xfrm>
          <a:prstGeom prst="rect">
            <a:avLst/>
          </a:prstGeom>
        </p:spPr>
      </p:pic>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68604"/>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1A28548-383F-4837-93AD-3B66FBD2484F}"/>
              </a:ext>
            </a:extLst>
          </p:cNvPr>
          <p:cNvSpPr txBox="1"/>
          <p:nvPr/>
        </p:nvSpPr>
        <p:spPr>
          <a:xfrm>
            <a:off x="2438400" y="50407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C805A8-7D69-40E4-8856-C96A61FA7E6D}"/>
              </a:ext>
            </a:extLst>
          </p:cNvPr>
          <p:cNvPicPr>
            <a:picLocks noChangeAspect="1"/>
          </p:cNvPicPr>
          <p:nvPr/>
        </p:nvPicPr>
        <p:blipFill rotWithShape="1">
          <a:blip r:embed="rId2"/>
          <a:srcRect t="9175" r="-2" b="5867"/>
          <a:stretch/>
        </p:blipFill>
        <p:spPr>
          <a:xfrm>
            <a:off x="1" y="10"/>
            <a:ext cx="12192000" cy="6857985"/>
          </a:xfrm>
          <a:prstGeom prst="rect">
            <a:avLst/>
          </a:prstGeom>
        </p:spPr>
      </p:pic>
      <p:sp>
        <p:nvSpPr>
          <p:cNvPr id="15" name="Rectangle 14">
            <a:extLst>
              <a:ext uri="{FF2B5EF4-FFF2-40B4-BE49-F238E27FC236}">
                <a16:creationId xmlns:a16="http://schemas.microsoft.com/office/drawing/2014/main" id="{EE5997AC-0325-4416-909F-5CE54C428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
            <a:ext cx="4876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17C14-FA5E-4AE0-B6D9-DC4701E1C784}"/>
              </a:ext>
            </a:extLst>
          </p:cNvPr>
          <p:cNvSpPr>
            <a:spLocks noGrp="1"/>
          </p:cNvSpPr>
          <p:nvPr>
            <p:ph type="title"/>
          </p:nvPr>
        </p:nvSpPr>
        <p:spPr>
          <a:xfrm>
            <a:off x="685800" y="925907"/>
            <a:ext cx="3485776" cy="3830882"/>
          </a:xfrm>
        </p:spPr>
        <p:txBody>
          <a:bodyPr vert="horz" lIns="91440" tIns="45720" rIns="91440" bIns="45720" rtlCol="0" anchor="t">
            <a:normAutofit/>
          </a:bodyPr>
          <a:lstStyle/>
          <a:p>
            <a:r>
              <a:rPr lang="en-US" sz="3000"/>
              <a:t>Letters of Recommendation Tips</a:t>
            </a:r>
          </a:p>
          <a:p>
            <a:br>
              <a:rPr lang="en-US" sz="3000"/>
            </a:br>
            <a:endParaRPr lang="en-US" sz="3000"/>
          </a:p>
        </p:txBody>
      </p:sp>
      <p:sp>
        <p:nvSpPr>
          <p:cNvPr id="3" name="Text Placeholder 2">
            <a:extLst>
              <a:ext uri="{FF2B5EF4-FFF2-40B4-BE49-F238E27FC236}">
                <a16:creationId xmlns:a16="http://schemas.microsoft.com/office/drawing/2014/main" id="{685DAC1A-4FB4-45AA-BA76-F604DC045BDC}"/>
              </a:ext>
            </a:extLst>
          </p:cNvPr>
          <p:cNvSpPr>
            <a:spLocks noGrp="1"/>
          </p:cNvSpPr>
          <p:nvPr>
            <p:ph type="body" idx="1"/>
          </p:nvPr>
        </p:nvSpPr>
        <p:spPr>
          <a:xfrm>
            <a:off x="738052" y="3179697"/>
            <a:ext cx="3688333" cy="3616022"/>
          </a:xfrm>
        </p:spPr>
        <p:txBody>
          <a:bodyPr vert="horz" lIns="91440" tIns="45720" rIns="91440" bIns="45720" rtlCol="0" anchor="b">
            <a:noAutofit/>
          </a:bodyPr>
          <a:lstStyle/>
          <a:p>
            <a:pPr>
              <a:lnSpc>
                <a:spcPct val="110000"/>
              </a:lnSpc>
            </a:pPr>
            <a:r>
              <a:rPr lang="en-US" sz="1200">
                <a:solidFill>
                  <a:schemeClr val="tx1"/>
                </a:solidFill>
              </a:rPr>
              <a:t>This can be an intimidating process. </a:t>
            </a:r>
          </a:p>
          <a:p>
            <a:pPr>
              <a:lnSpc>
                <a:spcPct val="110000"/>
              </a:lnSpc>
            </a:pPr>
            <a:r>
              <a:rPr lang="en-US" sz="1200">
                <a:solidFill>
                  <a:schemeClr val="tx1"/>
                </a:solidFill>
              </a:rPr>
              <a:t>You want to make sure that the professor knows you well and long enough:</a:t>
            </a:r>
          </a:p>
          <a:p>
            <a:pPr marL="0" lvl="1">
              <a:lnSpc>
                <a:spcPct val="110000"/>
              </a:lnSpc>
              <a:spcBef>
                <a:spcPts val="1000"/>
              </a:spcBef>
            </a:pPr>
            <a:r>
              <a:rPr lang="en-US" sz="1200">
                <a:solidFill>
                  <a:schemeClr val="tx1"/>
                </a:solidFill>
              </a:rPr>
              <a:t>Utilize office hours with faculty you hope to ask.</a:t>
            </a:r>
          </a:p>
          <a:p>
            <a:pPr>
              <a:lnSpc>
                <a:spcPct val="110000"/>
              </a:lnSpc>
            </a:pPr>
            <a:r>
              <a:rPr lang="en-US" sz="1200">
                <a:solidFill>
                  <a:schemeClr val="tx1"/>
                </a:solidFill>
              </a:rPr>
              <a:t>You want to ensure that the professor has a high opinion of you:</a:t>
            </a:r>
          </a:p>
          <a:p>
            <a:pPr marL="0" lvl="1">
              <a:lnSpc>
                <a:spcPct val="110000"/>
              </a:lnSpc>
              <a:spcBef>
                <a:spcPts val="1000"/>
              </a:spcBef>
            </a:pPr>
            <a:r>
              <a:rPr lang="en-US" sz="1200">
                <a:solidFill>
                  <a:schemeClr val="tx1"/>
                </a:solidFill>
              </a:rPr>
              <a:t>Knows where you are applying</a:t>
            </a:r>
          </a:p>
          <a:p>
            <a:pPr marL="0" lvl="1">
              <a:lnSpc>
                <a:spcPct val="110000"/>
              </a:lnSpc>
              <a:spcBef>
                <a:spcPts val="1000"/>
              </a:spcBef>
            </a:pPr>
            <a:r>
              <a:rPr lang="en-US" sz="1200">
                <a:solidFill>
                  <a:schemeClr val="tx1"/>
                </a:solidFill>
              </a:rPr>
              <a:t>Knows your grad school goals</a:t>
            </a:r>
          </a:p>
          <a:p>
            <a:pPr>
              <a:lnSpc>
                <a:spcPct val="110000"/>
              </a:lnSpc>
            </a:pPr>
            <a:r>
              <a:rPr lang="en-US" sz="1200">
                <a:solidFill>
                  <a:schemeClr val="tx1"/>
                </a:solidFill>
              </a:rPr>
              <a:t>Come prepared with your resume and any forms they require.</a:t>
            </a:r>
          </a:p>
          <a:p>
            <a:pPr>
              <a:lnSpc>
                <a:spcPct val="110000"/>
              </a:lnSpc>
            </a:pPr>
            <a:r>
              <a:rPr lang="en-US" sz="1200">
                <a:solidFill>
                  <a:schemeClr val="tx1"/>
                </a:solidFill>
              </a:rPr>
              <a:t>DO NOT ask you professor to write a letter for you a month before the application is due.</a:t>
            </a:r>
          </a:p>
          <a:p>
            <a:pPr>
              <a:lnSpc>
                <a:spcPct val="110000"/>
              </a:lnSpc>
            </a:pPr>
            <a:r>
              <a:rPr lang="en-US" sz="1200">
                <a:solidFill>
                  <a:schemeClr val="tx1"/>
                </a:solidFill>
              </a:rPr>
              <a:t>2 academic letter and 1 personal letter.</a:t>
            </a:r>
          </a:p>
          <a:p>
            <a:pPr>
              <a:lnSpc>
                <a:spcPct val="110000"/>
              </a:lnSpc>
            </a:pPr>
            <a:endParaRPr lang="en-US" sz="1200">
              <a:solidFill>
                <a:schemeClr val="tx1"/>
              </a:solidFill>
            </a:endParaRP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28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BC07-51B6-4947-A018-3779270ED49A}"/>
              </a:ext>
            </a:extLst>
          </p:cNvPr>
          <p:cNvSpPr>
            <a:spLocks noGrp="1"/>
          </p:cNvSpPr>
          <p:nvPr>
            <p:ph type="title"/>
          </p:nvPr>
        </p:nvSpPr>
        <p:spPr>
          <a:xfrm>
            <a:off x="700088" y="909637"/>
            <a:ext cx="6852004" cy="1362073"/>
          </a:xfrm>
        </p:spPr>
        <p:txBody>
          <a:bodyPr>
            <a:normAutofit/>
          </a:bodyPr>
          <a:lstStyle/>
          <a:p>
            <a:r>
              <a:rPr lang="en-US">
                <a:ea typeface="+mj-lt"/>
                <a:cs typeface="+mj-lt"/>
              </a:rPr>
              <a:t>Getting ready for your Interview</a:t>
            </a:r>
            <a:endParaRPr lang="en-US"/>
          </a:p>
        </p:txBody>
      </p:sp>
      <p:graphicFrame>
        <p:nvGraphicFramePr>
          <p:cNvPr id="16" name="Content Placeholder 2">
            <a:extLst>
              <a:ext uri="{FF2B5EF4-FFF2-40B4-BE49-F238E27FC236}">
                <a16:creationId xmlns:a16="http://schemas.microsoft.com/office/drawing/2014/main" id="{E3D8B59E-31C9-4431-9692-81212EB7F1A3}"/>
              </a:ext>
            </a:extLst>
          </p:cNvPr>
          <p:cNvGraphicFramePr>
            <a:graphicFrameLocks noGrp="1"/>
          </p:cNvGraphicFramePr>
          <p:nvPr>
            <p:ph idx="1"/>
          </p:nvPr>
        </p:nvGraphicFramePr>
        <p:xfrm>
          <a:off x="700088" y="2276474"/>
          <a:ext cx="6804626" cy="3553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Confused Person">
            <a:extLst>
              <a:ext uri="{FF2B5EF4-FFF2-40B4-BE49-F238E27FC236}">
                <a16:creationId xmlns:a16="http://schemas.microsoft.com/office/drawing/2014/main" id="{54C733FB-999A-47C3-8571-257E9C71C9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15300" y="1790698"/>
            <a:ext cx="3276600" cy="3276600"/>
          </a:xfrm>
          <a:prstGeom prst="rect">
            <a:avLst/>
          </a:prstGeom>
        </p:spPr>
      </p:pic>
    </p:spTree>
    <p:extLst>
      <p:ext uri="{BB962C8B-B14F-4D97-AF65-F5344CB8AC3E}">
        <p14:creationId xmlns:p14="http://schemas.microsoft.com/office/powerpoint/2010/main" val="64327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D1E639-87A6-4705-948F-2B0B0B8FCBB6}"/>
              </a:ext>
            </a:extLst>
          </p:cNvPr>
          <p:cNvSpPr>
            <a:spLocks noGrp="1"/>
          </p:cNvSpPr>
          <p:nvPr>
            <p:ph type="title"/>
          </p:nvPr>
        </p:nvSpPr>
        <p:spPr>
          <a:xfrm>
            <a:off x="702129" y="888126"/>
            <a:ext cx="4362450" cy="3543764"/>
          </a:xfrm>
        </p:spPr>
        <p:txBody>
          <a:bodyPr>
            <a:normAutofit/>
          </a:bodyPr>
          <a:lstStyle/>
          <a:p>
            <a:pPr>
              <a:lnSpc>
                <a:spcPct val="90000"/>
              </a:lnSpc>
            </a:pPr>
            <a:r>
              <a:rPr lang="en-US" sz="3400" b="1">
                <a:ea typeface="+mj-lt"/>
                <a:cs typeface="+mj-lt"/>
              </a:rPr>
              <a:t>What are some things considered as "achievements"?</a:t>
            </a:r>
            <a:br>
              <a:rPr lang="en-US" sz="3400" b="1">
                <a:ea typeface="+mj-lt"/>
                <a:cs typeface="+mj-lt"/>
              </a:rPr>
            </a:br>
            <a:br>
              <a:rPr lang="en-US" sz="3400" b="1">
                <a:ea typeface="+mj-lt"/>
                <a:cs typeface="+mj-lt"/>
              </a:rPr>
            </a:br>
            <a:endParaRPr lang="en-US" sz="3400" b="1">
              <a:ea typeface="+mj-lt"/>
              <a:cs typeface="+mj-lt"/>
            </a:endParaRPr>
          </a:p>
          <a:p>
            <a:pPr>
              <a:lnSpc>
                <a:spcPct val="90000"/>
              </a:lnSpc>
            </a:pPr>
            <a:br>
              <a:rPr lang="en-US" sz="3400"/>
            </a:br>
            <a:endParaRPr lang="en-US" sz="3400"/>
          </a:p>
        </p:txBody>
      </p:sp>
      <p:cxnSp>
        <p:nvCxnSpPr>
          <p:cNvPr id="5" name="Straight Connector 9">
            <a:extLst>
              <a:ext uri="{FF2B5EF4-FFF2-40B4-BE49-F238E27FC236}">
                <a16:creationId xmlns:a16="http://schemas.microsoft.com/office/drawing/2014/main" id="{22F20000-FD86-48F6-9363-FEC90C932D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F39760-0A28-4D42-A5DC-42E8B44263AB}"/>
              </a:ext>
            </a:extLst>
          </p:cNvPr>
          <p:cNvSpPr>
            <a:spLocks noGrp="1"/>
          </p:cNvSpPr>
          <p:nvPr>
            <p:ph idx="1"/>
          </p:nvPr>
        </p:nvSpPr>
        <p:spPr>
          <a:xfrm>
            <a:off x="5595370" y="993228"/>
            <a:ext cx="5894501" cy="4792525"/>
          </a:xfrm>
        </p:spPr>
        <p:txBody>
          <a:bodyPr vert="horz" lIns="91440" tIns="45720" rIns="91440" bIns="45720" rtlCol="0" anchor="t">
            <a:normAutofit/>
          </a:bodyPr>
          <a:lstStyle/>
          <a:p>
            <a:endParaRPr lang="en-US" sz="1800"/>
          </a:p>
          <a:p>
            <a:pPr lvl="1"/>
            <a:r>
              <a:rPr lang="en-US">
                <a:ea typeface="+mn-lt"/>
                <a:cs typeface="+mn-lt"/>
              </a:rPr>
              <a:t>Awards/Commendations</a:t>
            </a:r>
            <a:endParaRPr lang="en-US"/>
          </a:p>
          <a:p>
            <a:pPr lvl="2"/>
            <a:r>
              <a:rPr lang="en-US" sz="1800">
                <a:ea typeface="+mn-lt"/>
                <a:cs typeface="+mn-lt"/>
              </a:rPr>
              <a:t>Dean’s List, Scholarships, Elected to NSSLHA or another office, Golden Key or other Honor Society membership, Outstanding Student Awards, etc.</a:t>
            </a:r>
            <a:endParaRPr lang="en-US" sz="1800"/>
          </a:p>
          <a:p>
            <a:pPr lvl="1"/>
            <a:r>
              <a:rPr lang="en-US">
                <a:ea typeface="+mn-lt"/>
                <a:cs typeface="+mn-lt"/>
              </a:rPr>
              <a:t>Leadership positions</a:t>
            </a:r>
            <a:endParaRPr lang="en-US"/>
          </a:p>
          <a:p>
            <a:pPr lvl="2"/>
            <a:r>
              <a:rPr lang="en-US" sz="1800">
                <a:ea typeface="+mn-lt"/>
                <a:cs typeface="+mn-lt"/>
              </a:rPr>
              <a:t>NSSLHA, SAA, Employment, Volunteer Experiences</a:t>
            </a:r>
            <a:endParaRPr lang="en-US" sz="1800"/>
          </a:p>
          <a:p>
            <a:pPr lvl="1"/>
            <a:r>
              <a:rPr lang="en-US">
                <a:ea typeface="+mn-lt"/>
                <a:cs typeface="+mn-lt"/>
              </a:rPr>
              <a:t>Work Volunteer:  SLPA, Audiologists Assistant </a:t>
            </a:r>
            <a:endParaRPr lang="en-US"/>
          </a:p>
          <a:p>
            <a:pPr lvl="2"/>
            <a:r>
              <a:rPr lang="en-US" sz="1800">
                <a:ea typeface="+mn-lt"/>
                <a:cs typeface="+mn-lt"/>
              </a:rPr>
              <a:t>10 week clinical experience including description of client(s)</a:t>
            </a:r>
            <a:endParaRPr lang="en-US" sz="1800"/>
          </a:p>
          <a:p>
            <a:pPr marL="1143000"/>
            <a:endParaRPr lang="en-US" sz="1800"/>
          </a:p>
        </p:txBody>
      </p:sp>
      <p:cxnSp>
        <p:nvCxnSpPr>
          <p:cNvPr id="6" name="Straight Connector 11">
            <a:extLst>
              <a:ext uri="{FF2B5EF4-FFF2-40B4-BE49-F238E27FC236}">
                <a16:creationId xmlns:a16="http://schemas.microsoft.com/office/drawing/2014/main" id="{872AE332-6ACA-45BE-875F-91A291D4A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52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07855-9E5A-431F-90EB-F85CBBE0768C}"/>
              </a:ext>
            </a:extLst>
          </p:cNvPr>
          <p:cNvSpPr>
            <a:spLocks noGrp="1"/>
          </p:cNvSpPr>
          <p:nvPr>
            <p:ph type="title"/>
          </p:nvPr>
        </p:nvSpPr>
        <p:spPr>
          <a:xfrm>
            <a:off x="695325" y="897753"/>
            <a:ext cx="3635046" cy="1575391"/>
          </a:xfrm>
        </p:spPr>
        <p:txBody>
          <a:bodyPr>
            <a:normAutofit/>
          </a:bodyPr>
          <a:lstStyle/>
          <a:p>
            <a:r>
              <a:rPr lang="en-US">
                <a:ea typeface="+mj-lt"/>
                <a:cs typeface="+mj-lt"/>
              </a:rPr>
              <a:t>FAQs</a:t>
            </a:r>
            <a:endParaRPr lang="en-US"/>
          </a:p>
        </p:txBody>
      </p:sp>
      <p:cxnSp>
        <p:nvCxnSpPr>
          <p:cNvPr id="15"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B3D53B-5F95-40DE-A871-46F85EC8DEDE}"/>
              </a:ext>
            </a:extLst>
          </p:cNvPr>
          <p:cNvSpPr>
            <a:spLocks noGrp="1"/>
          </p:cNvSpPr>
          <p:nvPr>
            <p:ph idx="1"/>
          </p:nvPr>
        </p:nvSpPr>
        <p:spPr>
          <a:xfrm>
            <a:off x="695325" y="2710035"/>
            <a:ext cx="3587668" cy="3500265"/>
          </a:xfrm>
        </p:spPr>
        <p:txBody>
          <a:bodyPr vert="horz" lIns="91440" tIns="45720" rIns="91440" bIns="45720" rtlCol="0" anchor="t">
            <a:normAutofit/>
          </a:bodyPr>
          <a:lstStyle/>
          <a:p>
            <a:pPr>
              <a:lnSpc>
                <a:spcPct val="110000"/>
              </a:lnSpc>
            </a:pPr>
            <a:r>
              <a:rPr lang="en-US" sz="1700">
                <a:ea typeface="+mn-lt"/>
                <a:cs typeface="+mn-lt"/>
              </a:rPr>
              <a:t>Do we need to wait to submit our transcripts until after this semester's grades come out, even if CSDCAS is saying that they want our transcripts ready four weeks before applications are due?</a:t>
            </a:r>
            <a:endParaRPr lang="en-US" sz="1700"/>
          </a:p>
          <a:p>
            <a:pPr>
              <a:lnSpc>
                <a:spcPct val="110000"/>
              </a:lnSpc>
            </a:pPr>
            <a:r>
              <a:rPr lang="en-US" sz="1700" b="1">
                <a:ea typeface="+mn-lt"/>
                <a:cs typeface="+mn-lt"/>
              </a:rPr>
              <a:t>No.  Submit twice, if desired.</a:t>
            </a:r>
            <a:endParaRPr lang="en-US" sz="1700"/>
          </a:p>
          <a:p>
            <a:pPr marL="0" indent="0">
              <a:lnSpc>
                <a:spcPct val="110000"/>
              </a:lnSpc>
              <a:buNone/>
            </a:pPr>
            <a:endParaRPr lang="en-US" sz="1700"/>
          </a:p>
        </p:txBody>
      </p:sp>
      <p:pic>
        <p:nvPicPr>
          <p:cNvPr id="16" name="Graphic 6" descr="Diploma Roll">
            <a:extLst>
              <a:ext uri="{FF2B5EF4-FFF2-40B4-BE49-F238E27FC236}">
                <a16:creationId xmlns:a16="http://schemas.microsoft.com/office/drawing/2014/main" id="{4CACCAF2-2FBF-40A0-A1FA-FA292F4EE2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9250" y="723900"/>
            <a:ext cx="5410200" cy="5410200"/>
          </a:xfrm>
          <a:prstGeom prst="rect">
            <a:avLst/>
          </a:prstGeom>
        </p:spPr>
      </p:pic>
    </p:spTree>
    <p:extLst>
      <p:ext uri="{BB962C8B-B14F-4D97-AF65-F5344CB8AC3E}">
        <p14:creationId xmlns:p14="http://schemas.microsoft.com/office/powerpoint/2010/main" val="358064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3CA38D-7BB0-4D35-BE00-0F4876602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514FD1B-A0BF-4C73-A68E-4B1F7299F6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96B018-1B8F-409A-84A6-69D55A08788E}"/>
              </a:ext>
            </a:extLst>
          </p:cNvPr>
          <p:cNvSpPr>
            <a:spLocks noGrp="1"/>
          </p:cNvSpPr>
          <p:nvPr>
            <p:ph idx="1"/>
          </p:nvPr>
        </p:nvSpPr>
        <p:spPr>
          <a:xfrm>
            <a:off x="700635" y="2293126"/>
            <a:ext cx="10691265" cy="3636088"/>
          </a:xfrm>
        </p:spPr>
        <p:txBody>
          <a:bodyPr vert="horz" lIns="91440" tIns="45720" rIns="91440" bIns="45720" rtlCol="0" anchor="t">
            <a:normAutofit/>
          </a:bodyPr>
          <a:lstStyle/>
          <a:p>
            <a:pPr>
              <a:lnSpc>
                <a:spcPct val="110000"/>
              </a:lnSpc>
            </a:pPr>
            <a:r>
              <a:rPr lang="en-US" sz="1300" b="1">
                <a:ea typeface="+mn-lt"/>
                <a:cs typeface="+mn-lt"/>
              </a:rPr>
              <a:t>On CSU website, the application asks for 3 faculty members to provide academic references. What if one of your recommenders is an SLP in the field and not a faculty member?</a:t>
            </a:r>
            <a:endParaRPr lang="en-US" sz="1300"/>
          </a:p>
          <a:p>
            <a:pPr>
              <a:lnSpc>
                <a:spcPct val="110000"/>
              </a:lnSpc>
            </a:pPr>
            <a:r>
              <a:rPr lang="en-US" sz="1300">
                <a:ea typeface="+mn-lt"/>
                <a:cs typeface="+mn-lt"/>
              </a:rPr>
              <a:t>Applicants MUST submit three letters of recommendation, all of which must be submitted electronically through CSDCAS. </a:t>
            </a:r>
            <a:endParaRPr lang="en-US" sz="1300"/>
          </a:p>
          <a:p>
            <a:pPr>
              <a:lnSpc>
                <a:spcPct val="110000"/>
              </a:lnSpc>
            </a:pPr>
            <a:r>
              <a:rPr lang="en-US" sz="1300">
                <a:ea typeface="+mn-lt"/>
                <a:cs typeface="+mn-lt"/>
              </a:rPr>
              <a:t>Two of these letters MUST come from Professors in Speech-Language Pathology, Audiology or Communication Disorders.</a:t>
            </a:r>
            <a:endParaRPr lang="en-US" sz="1300"/>
          </a:p>
          <a:p>
            <a:pPr lvl="1">
              <a:lnSpc>
                <a:spcPct val="110000"/>
              </a:lnSpc>
            </a:pPr>
            <a:r>
              <a:rPr lang="en-US" sz="1300">
                <a:ea typeface="+mn-lt"/>
                <a:cs typeface="+mn-lt"/>
              </a:rPr>
              <a:t> The third letter may come from a Professor in Speech-Language Pathology or Communication Disorders, an ASHA certified speech-language pathologist, OR an employed professional in a related field. No exceptions.</a:t>
            </a:r>
            <a:endParaRPr lang="en-US" sz="1300"/>
          </a:p>
          <a:p>
            <a:pPr>
              <a:lnSpc>
                <a:spcPct val="110000"/>
              </a:lnSpc>
            </a:pPr>
            <a:r>
              <a:rPr lang="en-US" sz="1300">
                <a:ea typeface="+mn-lt"/>
                <a:cs typeface="+mn-lt"/>
              </a:rPr>
              <a:t>If more than three letters are submitted, three letters will be selected by the faculty for review. If less than three letters are received, the applicant’s packet may be considered incomplete.</a:t>
            </a:r>
            <a:br>
              <a:rPr lang="en-US" sz="1300"/>
            </a:br>
            <a:br>
              <a:rPr lang="en-US" sz="1300"/>
            </a:br>
            <a:endParaRPr lang="en-US" sz="1300"/>
          </a:p>
        </p:txBody>
      </p:sp>
      <p:cxnSp>
        <p:nvCxnSpPr>
          <p:cNvPr id="12" name="Straight Connector 11">
            <a:extLst>
              <a:ext uri="{FF2B5EF4-FFF2-40B4-BE49-F238E27FC236}">
                <a16:creationId xmlns:a16="http://schemas.microsoft.com/office/drawing/2014/main" id="{18B100A6-1EBC-40AB-BB7E-26807F3CF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08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D0A7C2-47FA-4C77-B16B-B003B9B9198A}"/>
              </a:ext>
            </a:extLst>
          </p:cNvPr>
          <p:cNvSpPr>
            <a:spLocks noGrp="1"/>
          </p:cNvSpPr>
          <p:nvPr>
            <p:ph idx="1"/>
          </p:nvPr>
        </p:nvSpPr>
        <p:spPr>
          <a:xfrm>
            <a:off x="703728" y="723900"/>
            <a:ext cx="10706100" cy="4354286"/>
          </a:xfrm>
        </p:spPr>
        <p:txBody>
          <a:bodyPr vert="horz" lIns="91440" tIns="45720" rIns="91440" bIns="45720" rtlCol="0" anchor="t">
            <a:normAutofit/>
          </a:bodyPr>
          <a:lstStyle/>
          <a:p>
            <a:pPr>
              <a:lnSpc>
                <a:spcPct val="110000"/>
              </a:lnSpc>
            </a:pPr>
            <a:r>
              <a:rPr lang="en-US" sz="1600" b="1">
                <a:ea typeface="+mn-lt"/>
                <a:cs typeface="+mn-lt"/>
              </a:rPr>
              <a:t>For CSU application, do we need to enter our work experience, academic references, and academic honors even though we are entering them on CSDCAS?</a:t>
            </a:r>
            <a:endParaRPr lang="en-US" sz="1600"/>
          </a:p>
          <a:p>
            <a:pPr>
              <a:lnSpc>
                <a:spcPct val="110000"/>
              </a:lnSpc>
            </a:pPr>
            <a:r>
              <a:rPr lang="en-US" sz="1600">
                <a:ea typeface="+mn-lt"/>
                <a:cs typeface="+mn-lt"/>
              </a:rPr>
              <a:t>Yes!</a:t>
            </a:r>
            <a:endParaRPr lang="en-US" sz="1600"/>
          </a:p>
          <a:p>
            <a:pPr>
              <a:lnSpc>
                <a:spcPct val="110000"/>
              </a:lnSpc>
            </a:pPr>
            <a:r>
              <a:rPr lang="en-US" sz="1600" b="1">
                <a:ea typeface="+mn-lt"/>
                <a:cs typeface="+mn-lt"/>
              </a:rPr>
              <a:t>Do we need to send our final transcripts to CSDCAS and the universities we are applying to?  </a:t>
            </a:r>
            <a:endParaRPr lang="en-US" sz="1600"/>
          </a:p>
          <a:p>
            <a:pPr>
              <a:lnSpc>
                <a:spcPct val="110000"/>
              </a:lnSpc>
            </a:pPr>
            <a:r>
              <a:rPr lang="en-US" sz="1600">
                <a:ea typeface="+mn-lt"/>
                <a:cs typeface="+mn-lt"/>
              </a:rPr>
              <a:t>Yes!</a:t>
            </a:r>
            <a:endParaRPr lang="en-US" sz="1600"/>
          </a:p>
          <a:p>
            <a:pPr>
              <a:lnSpc>
                <a:spcPct val="110000"/>
              </a:lnSpc>
            </a:pPr>
            <a:r>
              <a:rPr lang="en-US" sz="1600" b="1">
                <a:ea typeface="+mn-lt"/>
                <a:cs typeface="+mn-lt"/>
              </a:rPr>
              <a:t>Do we have to use CSDCAS and Cal State Apply when applying to Cal State LA? Or can we use one or the other?</a:t>
            </a:r>
            <a:endParaRPr lang="en-US" sz="1600"/>
          </a:p>
          <a:p>
            <a:pPr>
              <a:lnSpc>
                <a:spcPct val="110000"/>
              </a:lnSpc>
            </a:pPr>
            <a:r>
              <a:rPr lang="en-US" sz="1600">
                <a:ea typeface="+mn-lt"/>
                <a:cs typeface="+mn-lt"/>
              </a:rPr>
              <a:t>You must submit BOTH a CSDCAS and Cal State Apply application</a:t>
            </a:r>
            <a:br>
              <a:rPr lang="en-US" sz="1600">
                <a:ea typeface="+mn-lt"/>
                <a:cs typeface="+mn-lt"/>
              </a:rPr>
            </a:br>
            <a:br>
              <a:rPr lang="en-US" sz="1600">
                <a:ea typeface="+mn-lt"/>
                <a:cs typeface="+mn-lt"/>
              </a:rPr>
            </a:br>
            <a:br>
              <a:rPr lang="en-US" sz="1600"/>
            </a:br>
            <a:br>
              <a:rPr lang="en-US" sz="1600"/>
            </a:br>
            <a:endParaRPr lang="en-US" sz="1600"/>
          </a:p>
        </p:txBody>
      </p:sp>
      <p:cxnSp>
        <p:nvCxnSpPr>
          <p:cNvPr id="10" name="Straight Connector 9">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53340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84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F364737-8B44-4D81-868E-43992D89FBF7}"/>
              </a:ext>
            </a:extLst>
          </p:cNvPr>
          <p:cNvGraphicFramePr>
            <a:graphicFrameLocks noGrp="1"/>
          </p:cNvGraphicFramePr>
          <p:nvPr>
            <p:ph idx="1"/>
            <p:extLst>
              <p:ext uri="{D42A27DB-BD31-4B8C-83A1-F6EECF244321}">
                <p14:modId xmlns:p14="http://schemas.microsoft.com/office/powerpoint/2010/main" val="1606267585"/>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61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794B8C4-0272-4C2D-B0B2-29D8C561B720}"/>
              </a:ext>
            </a:extLst>
          </p:cNvPr>
          <p:cNvSpPr>
            <a:spLocks noGrp="1"/>
          </p:cNvSpPr>
          <p:nvPr>
            <p:ph type="title"/>
          </p:nvPr>
        </p:nvSpPr>
        <p:spPr>
          <a:xfrm>
            <a:off x="685800" y="4286957"/>
            <a:ext cx="3758279" cy="1874539"/>
          </a:xfrm>
        </p:spPr>
        <p:txBody>
          <a:bodyPr>
            <a:normAutofit/>
          </a:bodyPr>
          <a:lstStyle/>
          <a:p>
            <a:endParaRPr lang="en-US"/>
          </a:p>
        </p:txBody>
      </p:sp>
      <p:pic>
        <p:nvPicPr>
          <p:cNvPr id="10" name="Picture 10" descr="A picture containing logo&#10;&#10;Description automatically generated">
            <a:extLst>
              <a:ext uri="{FF2B5EF4-FFF2-40B4-BE49-F238E27FC236}">
                <a16:creationId xmlns:a16="http://schemas.microsoft.com/office/drawing/2014/main" id="{904ACA22-9F73-4E1E-81BF-282C8AECBE9F}"/>
              </a:ext>
            </a:extLst>
          </p:cNvPr>
          <p:cNvPicPr>
            <a:picLocks noChangeAspect="1"/>
          </p:cNvPicPr>
          <p:nvPr/>
        </p:nvPicPr>
        <p:blipFill>
          <a:blip r:embed="rId2"/>
          <a:stretch>
            <a:fillRect/>
          </a:stretch>
        </p:blipFill>
        <p:spPr>
          <a:xfrm>
            <a:off x="871493" y="723899"/>
            <a:ext cx="10449014" cy="3108581"/>
          </a:xfrm>
          <a:prstGeom prst="rect">
            <a:avLst/>
          </a:prstGeom>
        </p:spPr>
      </p:pic>
      <p:cxnSp>
        <p:nvCxnSpPr>
          <p:cNvPr id="17" name="Straight Connector 1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179557"/>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BD3933E-2A60-46F9-BDA6-25799E2456FF}"/>
              </a:ext>
            </a:extLst>
          </p:cNvPr>
          <p:cNvSpPr>
            <a:spLocks noGrp="1"/>
          </p:cNvSpPr>
          <p:nvPr>
            <p:ph idx="1"/>
          </p:nvPr>
        </p:nvSpPr>
        <p:spPr>
          <a:xfrm>
            <a:off x="4766252" y="4235614"/>
            <a:ext cx="6739948" cy="1975999"/>
          </a:xfrm>
        </p:spPr>
        <p:txBody>
          <a:bodyPr vert="horz" lIns="91440" tIns="45720" rIns="91440" bIns="45720" rtlCol="0">
            <a:normAutofit/>
          </a:bodyPr>
          <a:lstStyle/>
          <a:p>
            <a:r>
              <a:rPr lang="en-US">
                <a:ea typeface="+mn-lt"/>
                <a:cs typeface="+mn-lt"/>
              </a:rPr>
              <a:t>Things to consider</a:t>
            </a:r>
            <a:endParaRPr lang="en-US"/>
          </a:p>
          <a:p>
            <a:pPr lvl="1"/>
            <a:r>
              <a:rPr lang="en-US">
                <a:ea typeface="+mn-lt"/>
                <a:cs typeface="+mn-lt"/>
              </a:rPr>
              <a:t>How many schools will you be applying to?</a:t>
            </a:r>
            <a:endParaRPr lang="en-US"/>
          </a:p>
          <a:p>
            <a:pPr lvl="1"/>
            <a:r>
              <a:rPr lang="en-US">
                <a:ea typeface="+mn-lt"/>
                <a:cs typeface="+mn-lt"/>
              </a:rPr>
              <a:t>Are you applying to both Aud &amp; SLP?</a:t>
            </a:r>
            <a:endParaRPr lang="en-US"/>
          </a:p>
          <a:p>
            <a:r>
              <a:rPr lang="en-US">
                <a:ea typeface="+mn-lt"/>
                <a:cs typeface="+mn-lt"/>
              </a:rPr>
              <a:t>Will you be applying out of state?</a:t>
            </a:r>
            <a:endParaRPr lang="en-US"/>
          </a:p>
        </p:txBody>
      </p:sp>
      <p:sp>
        <p:nvSpPr>
          <p:cNvPr id="2" name="TextBox 1">
            <a:extLst>
              <a:ext uri="{FF2B5EF4-FFF2-40B4-BE49-F238E27FC236}">
                <a16:creationId xmlns:a16="http://schemas.microsoft.com/office/drawing/2014/main" id="{3DE15C5A-CD5D-4A4C-86C7-A6D5DCC4B86A}"/>
              </a:ext>
            </a:extLst>
          </p:cNvPr>
          <p:cNvSpPr txBox="1"/>
          <p:nvPr/>
        </p:nvSpPr>
        <p:spPr>
          <a:xfrm>
            <a:off x="4724400" y="3200400"/>
            <a:ext cx="2743200"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p>
          <a:p>
            <a:pPr algn="l">
              <a:spcAft>
                <a:spcPts val="600"/>
              </a:spcAft>
            </a:pPr>
            <a:endParaRPr lang="en-US"/>
          </a:p>
        </p:txBody>
      </p:sp>
      <p:sp>
        <p:nvSpPr>
          <p:cNvPr id="5" name="TextBox 4">
            <a:extLst>
              <a:ext uri="{FF2B5EF4-FFF2-40B4-BE49-F238E27FC236}">
                <a16:creationId xmlns:a16="http://schemas.microsoft.com/office/drawing/2014/main" id="{3C291A01-FC8D-4731-AA19-9F551B968D1B}"/>
              </a:ext>
            </a:extLst>
          </p:cNvPr>
          <p:cNvSpPr txBox="1"/>
          <p:nvPr/>
        </p:nvSpPr>
        <p:spPr>
          <a:xfrm>
            <a:off x="1200150" y="4051504"/>
            <a:ext cx="6872748"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p>
          <a:p>
            <a:pPr marL="342900" indent="-342900">
              <a:spcAft>
                <a:spcPts val="600"/>
              </a:spcAft>
              <a:buFont typeface="Arial,Sans-Serif"/>
              <a:buChar char="•"/>
            </a:pPr>
            <a:endParaRPr lang="en-US"/>
          </a:p>
        </p:txBody>
      </p:sp>
      <p:sp>
        <p:nvSpPr>
          <p:cNvPr id="9" name="TextBox 1">
            <a:extLst>
              <a:ext uri="{FF2B5EF4-FFF2-40B4-BE49-F238E27FC236}">
                <a16:creationId xmlns:a16="http://schemas.microsoft.com/office/drawing/2014/main" id="{1653C2F0-09E4-4D37-A230-9D35D31293CC}"/>
              </a:ext>
            </a:extLst>
          </p:cNvPr>
          <p:cNvSpPr txBox="1"/>
          <p:nvPr/>
        </p:nvSpPr>
        <p:spPr>
          <a:xfrm>
            <a:off x="675116" y="3343275"/>
            <a:ext cx="9040482"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p>
        </p:txBody>
      </p:sp>
    </p:spTree>
    <p:extLst>
      <p:ext uri="{BB962C8B-B14F-4D97-AF65-F5344CB8AC3E}">
        <p14:creationId xmlns:p14="http://schemas.microsoft.com/office/powerpoint/2010/main" val="269107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BF89C-F342-4D39-8B05-02D023B6EB89}"/>
              </a:ext>
            </a:extLst>
          </p:cNvPr>
          <p:cNvSpPr>
            <a:spLocks noGrp="1"/>
          </p:cNvSpPr>
          <p:nvPr>
            <p:ph type="title"/>
          </p:nvPr>
        </p:nvSpPr>
        <p:spPr>
          <a:xfrm>
            <a:off x="5604846" y="860615"/>
            <a:ext cx="5922279" cy="1272986"/>
          </a:xfrm>
        </p:spPr>
        <p:txBody>
          <a:bodyPr>
            <a:normAutofit/>
          </a:bodyPr>
          <a:lstStyle/>
          <a:p>
            <a:pPr>
              <a:lnSpc>
                <a:spcPct val="90000"/>
              </a:lnSpc>
            </a:pPr>
            <a:r>
              <a:rPr lang="en-US" sz="2800">
                <a:ea typeface="+mj-lt"/>
                <a:cs typeface="+mj-lt"/>
              </a:rPr>
              <a:t>Application Dates</a:t>
            </a:r>
            <a:endParaRPr lang="en-US" sz="2800"/>
          </a:p>
          <a:p>
            <a:pPr>
              <a:lnSpc>
                <a:spcPct val="90000"/>
              </a:lnSpc>
            </a:pPr>
            <a:br>
              <a:rPr lang="en-US" sz="2800"/>
            </a:br>
            <a:endParaRPr lang="en-US" sz="2800"/>
          </a:p>
        </p:txBody>
      </p:sp>
      <p:pic>
        <p:nvPicPr>
          <p:cNvPr id="5" name="Picture 4">
            <a:extLst>
              <a:ext uri="{FF2B5EF4-FFF2-40B4-BE49-F238E27FC236}">
                <a16:creationId xmlns:a16="http://schemas.microsoft.com/office/drawing/2014/main" id="{9B5B582D-3044-4065-A6B2-D4F9D2EEAB03}"/>
              </a:ext>
            </a:extLst>
          </p:cNvPr>
          <p:cNvPicPr>
            <a:picLocks noChangeAspect="1"/>
          </p:cNvPicPr>
          <p:nvPr/>
        </p:nvPicPr>
        <p:blipFill rotWithShape="1">
          <a:blip r:embed="rId2"/>
          <a:srcRect l="7653" r="45072" b="-6"/>
          <a:stretch/>
        </p:blipFill>
        <p:spPr>
          <a:xfrm>
            <a:off x="20" y="-17929"/>
            <a:ext cx="4876780" cy="6875929"/>
          </a:xfrm>
          <a:prstGeom prst="rect">
            <a:avLst/>
          </a:prstGeom>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F45A3B-2AEB-43DE-A38B-D5C1ADBB291A}"/>
              </a:ext>
            </a:extLst>
          </p:cNvPr>
          <p:cNvSpPr>
            <a:spLocks noGrp="1"/>
          </p:cNvSpPr>
          <p:nvPr>
            <p:ph idx="1"/>
          </p:nvPr>
        </p:nvSpPr>
        <p:spPr>
          <a:xfrm>
            <a:off x="5566943" y="2133600"/>
            <a:ext cx="6005933" cy="3774464"/>
          </a:xfrm>
        </p:spPr>
        <p:txBody>
          <a:bodyPr vert="horz" lIns="91440" tIns="45720" rIns="91440" bIns="45720" rtlCol="0">
            <a:normAutofit/>
          </a:bodyPr>
          <a:lstStyle/>
          <a:p>
            <a:pPr>
              <a:lnSpc>
                <a:spcPct val="110000"/>
              </a:lnSpc>
            </a:pPr>
            <a:r>
              <a:rPr lang="en-US" sz="1100">
                <a:ea typeface="+mn-lt"/>
                <a:cs typeface="+mn-lt"/>
              </a:rPr>
              <a:t>Dates are extremely important to remember, and there are A LOT of dates. The most  critical date you need to know is the deadline to apply! You absolutely cannot miss this date!!!  You also need to know the dates to provide your professors with getting their letters in on time,  and submitting your GRE and test scores. </a:t>
            </a:r>
            <a:endParaRPr lang="en-US" sz="1100"/>
          </a:p>
          <a:p>
            <a:pPr>
              <a:lnSpc>
                <a:spcPct val="110000"/>
              </a:lnSpc>
            </a:pPr>
            <a:r>
              <a:rPr lang="en-US" sz="1100">
                <a:ea typeface="+mn-lt"/>
                <a:cs typeface="+mn-lt"/>
              </a:rPr>
              <a:t>MAKE A SPREADSHEET!!! Especially if you applying to multiple schools.</a:t>
            </a:r>
            <a:endParaRPr lang="en-US" sz="1100"/>
          </a:p>
          <a:p>
            <a:pPr lvl="1">
              <a:lnSpc>
                <a:spcPct val="110000"/>
              </a:lnSpc>
            </a:pPr>
            <a:r>
              <a:rPr lang="en-US" sz="1100">
                <a:ea typeface="+mn-lt"/>
                <a:cs typeface="+mn-lt"/>
              </a:rPr>
              <a:t>Tuition</a:t>
            </a:r>
            <a:endParaRPr lang="en-US" sz="1100"/>
          </a:p>
          <a:p>
            <a:pPr lvl="1">
              <a:lnSpc>
                <a:spcPct val="110000"/>
              </a:lnSpc>
            </a:pPr>
            <a:r>
              <a:rPr lang="en-US" sz="1100">
                <a:ea typeface="+mn-lt"/>
                <a:cs typeface="+mn-lt"/>
              </a:rPr>
              <a:t>Requirements of the schools</a:t>
            </a:r>
            <a:endParaRPr lang="en-US" sz="1100"/>
          </a:p>
          <a:p>
            <a:pPr lvl="1">
              <a:lnSpc>
                <a:spcPct val="110000"/>
              </a:lnSpc>
            </a:pPr>
            <a:r>
              <a:rPr lang="en-US" sz="1100">
                <a:ea typeface="+mn-lt"/>
                <a:cs typeface="+mn-lt"/>
              </a:rPr>
              <a:t>Due dates</a:t>
            </a:r>
            <a:endParaRPr lang="en-US" sz="1100"/>
          </a:p>
          <a:p>
            <a:pPr lvl="1">
              <a:lnSpc>
                <a:spcPct val="110000"/>
              </a:lnSpc>
            </a:pPr>
            <a:r>
              <a:rPr lang="en-US" sz="1100">
                <a:ea typeface="+mn-lt"/>
                <a:cs typeface="+mn-lt"/>
              </a:rPr>
              <a:t>Letters of recommendation</a:t>
            </a:r>
            <a:endParaRPr lang="en-US" sz="1100"/>
          </a:p>
          <a:p>
            <a:pPr lvl="1">
              <a:lnSpc>
                <a:spcPct val="110000"/>
              </a:lnSpc>
            </a:pPr>
            <a:r>
              <a:rPr lang="en-US" sz="1100">
                <a:ea typeface="+mn-lt"/>
                <a:cs typeface="+mn-lt"/>
              </a:rPr>
              <a:t>Test scores</a:t>
            </a:r>
            <a:endParaRPr lang="en-US" sz="1100"/>
          </a:p>
          <a:p>
            <a:pPr lvl="1">
              <a:lnSpc>
                <a:spcPct val="110000"/>
              </a:lnSpc>
            </a:pPr>
            <a:endParaRPr lang="en-US" sz="1100"/>
          </a:p>
          <a:p>
            <a:pPr lvl="1">
              <a:lnSpc>
                <a:spcPct val="110000"/>
              </a:lnSpc>
            </a:pPr>
            <a:r>
              <a:rPr lang="en-US" sz="1100"/>
              <a:t>Deadline for CSULA: </a:t>
            </a:r>
            <a:r>
              <a:rPr lang="en-US" sz="1100" b="1">
                <a:ea typeface="+mn-lt"/>
                <a:cs typeface="+mn-lt"/>
              </a:rPr>
              <a:t>January 15, 2021</a:t>
            </a:r>
            <a:endParaRPr lang="en-US" sz="1100">
              <a:ea typeface="+mn-lt"/>
              <a:cs typeface="+mn-lt"/>
            </a:endParaRPr>
          </a:p>
          <a:p>
            <a:pPr>
              <a:lnSpc>
                <a:spcPct val="110000"/>
              </a:lnSpc>
            </a:pPr>
            <a:endParaRPr lang="en-US" sz="1100"/>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63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8"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EAA4B-1087-428A-A54D-385431F2D8C4}"/>
              </a:ext>
            </a:extLst>
          </p:cNvPr>
          <p:cNvSpPr>
            <a:spLocks noGrp="1"/>
          </p:cNvSpPr>
          <p:nvPr>
            <p:ph type="title"/>
          </p:nvPr>
        </p:nvSpPr>
        <p:spPr>
          <a:xfrm>
            <a:off x="695325" y="914557"/>
            <a:ext cx="10872665" cy="705780"/>
          </a:xfrm>
        </p:spPr>
        <p:txBody>
          <a:bodyPr vert="horz" lIns="91440" tIns="45720" rIns="91440" bIns="45720" rtlCol="0" anchor="t">
            <a:normAutofit/>
          </a:bodyPr>
          <a:lstStyle/>
          <a:p>
            <a:r>
              <a:rPr lang="en-US"/>
              <a:t>Example of a spreadsheet</a:t>
            </a:r>
          </a:p>
        </p:txBody>
      </p:sp>
      <p:cxnSp>
        <p:nvCxnSpPr>
          <p:cNvPr id="10"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chart&#10;&#10;Description automatically generated">
            <a:extLst>
              <a:ext uri="{FF2B5EF4-FFF2-40B4-BE49-F238E27FC236}">
                <a16:creationId xmlns:a16="http://schemas.microsoft.com/office/drawing/2014/main" id="{8B2D5255-CFC2-468B-9FE7-3C7EDF907948}"/>
              </a:ext>
            </a:extLst>
          </p:cNvPr>
          <p:cNvPicPr>
            <a:picLocks noGrp="1" noChangeAspect="1"/>
          </p:cNvPicPr>
          <p:nvPr>
            <p:ph idx="1"/>
          </p:nvPr>
        </p:nvPicPr>
        <p:blipFill>
          <a:blip r:embed="rId2"/>
          <a:stretch>
            <a:fillRect/>
          </a:stretch>
        </p:blipFill>
        <p:spPr>
          <a:xfrm>
            <a:off x="2074697" y="2292953"/>
            <a:ext cx="8042605" cy="3860450"/>
          </a:xfrm>
          <a:prstGeom prst="rect">
            <a:avLst/>
          </a:prstGeom>
        </p:spPr>
      </p:pic>
    </p:spTree>
    <p:extLst>
      <p:ext uri="{BB962C8B-B14F-4D97-AF65-F5344CB8AC3E}">
        <p14:creationId xmlns:p14="http://schemas.microsoft.com/office/powerpoint/2010/main" val="253501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02BC0-6326-4C73-BF69-78F2A7A84066}"/>
              </a:ext>
            </a:extLst>
          </p:cNvPr>
          <p:cNvSpPr>
            <a:spLocks noGrp="1"/>
          </p:cNvSpPr>
          <p:nvPr>
            <p:ph type="title"/>
          </p:nvPr>
        </p:nvSpPr>
        <p:spPr>
          <a:xfrm>
            <a:off x="7992709" y="895448"/>
            <a:ext cx="3619697" cy="1919469"/>
          </a:xfrm>
        </p:spPr>
        <p:txBody>
          <a:bodyPr>
            <a:normAutofit/>
          </a:bodyPr>
          <a:lstStyle/>
          <a:p>
            <a:pPr>
              <a:lnSpc>
                <a:spcPct val="90000"/>
              </a:lnSpc>
            </a:pPr>
            <a:r>
              <a:rPr lang="en-US">
                <a:ea typeface="+mj-lt"/>
                <a:cs typeface="+mj-lt"/>
              </a:rPr>
              <a:t>Transcripts</a:t>
            </a:r>
            <a:endParaRPr lang="en-US"/>
          </a:p>
          <a:p>
            <a:pPr>
              <a:lnSpc>
                <a:spcPct val="90000"/>
              </a:lnSpc>
            </a:pPr>
            <a:br>
              <a:rPr lang="en-US"/>
            </a:br>
            <a:endParaRPr lang="en-US"/>
          </a:p>
        </p:txBody>
      </p:sp>
      <p:pic>
        <p:nvPicPr>
          <p:cNvPr id="5" name="Picture 4">
            <a:extLst>
              <a:ext uri="{FF2B5EF4-FFF2-40B4-BE49-F238E27FC236}">
                <a16:creationId xmlns:a16="http://schemas.microsoft.com/office/drawing/2014/main" id="{5058BC54-9C46-468C-A9FE-AEAA227F24D2}"/>
              </a:ext>
            </a:extLst>
          </p:cNvPr>
          <p:cNvPicPr>
            <a:picLocks noChangeAspect="1"/>
          </p:cNvPicPr>
          <p:nvPr/>
        </p:nvPicPr>
        <p:blipFill rotWithShape="1">
          <a:blip r:embed="rId2"/>
          <a:srcRect l="28907" r="-3" b="-3"/>
          <a:stretch/>
        </p:blipFill>
        <p:spPr>
          <a:xfrm>
            <a:off x="20" y="10"/>
            <a:ext cx="7315180" cy="6857984"/>
          </a:xfrm>
          <a:prstGeom prst="rect">
            <a:avLst/>
          </a:prstGeom>
        </p:spPr>
      </p:pic>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C553D2-A465-4DFA-9108-92FD8DA1D83F}"/>
              </a:ext>
            </a:extLst>
          </p:cNvPr>
          <p:cNvSpPr>
            <a:spLocks noGrp="1"/>
          </p:cNvSpPr>
          <p:nvPr>
            <p:ph idx="1"/>
          </p:nvPr>
        </p:nvSpPr>
        <p:spPr>
          <a:xfrm>
            <a:off x="7991572" y="2823015"/>
            <a:ext cx="3581303" cy="3554891"/>
          </a:xfrm>
        </p:spPr>
        <p:txBody>
          <a:bodyPr vert="horz" lIns="91440" tIns="45720" rIns="91440" bIns="45720" rtlCol="0">
            <a:normAutofit/>
          </a:bodyPr>
          <a:lstStyle/>
          <a:p>
            <a:pPr>
              <a:lnSpc>
                <a:spcPct val="110000"/>
              </a:lnSpc>
            </a:pPr>
            <a:r>
              <a:rPr lang="en-US" sz="1400">
                <a:ea typeface="+mn-lt"/>
                <a:cs typeface="+mn-lt"/>
              </a:rPr>
              <a:t>Applicants are required to submit one (1) OFFICIAL transcript from ALL colleges and universities attended, in university sealed envelopes or through their e-transcript service, directly to the Office of Graduate Studies by the application deadline. </a:t>
            </a:r>
            <a:endParaRPr lang="en-US" sz="1400"/>
          </a:p>
          <a:p>
            <a:pPr>
              <a:lnSpc>
                <a:spcPct val="110000"/>
              </a:lnSpc>
            </a:pPr>
            <a:r>
              <a:rPr lang="en-US" sz="1400">
                <a:ea typeface="+mn-lt"/>
                <a:cs typeface="+mn-lt"/>
              </a:rPr>
              <a:t>Applications will not be processed until all transcripts have been received.</a:t>
            </a:r>
            <a:endParaRPr lang="en-US" sz="1400"/>
          </a:p>
          <a:p>
            <a:pPr>
              <a:lnSpc>
                <a:spcPct val="110000"/>
              </a:lnSpc>
            </a:pPr>
            <a:br>
              <a:rPr lang="en-US" sz="1400"/>
            </a:br>
            <a:br>
              <a:rPr lang="en-US" sz="1400"/>
            </a:br>
            <a:endParaRPr lang="en-US" sz="1400"/>
          </a:p>
        </p:txBody>
      </p:sp>
    </p:spTree>
    <p:extLst>
      <p:ext uri="{BB962C8B-B14F-4D97-AF65-F5344CB8AC3E}">
        <p14:creationId xmlns:p14="http://schemas.microsoft.com/office/powerpoint/2010/main" val="344457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E793E-6746-4352-90FF-AF50B9539133}"/>
              </a:ext>
            </a:extLst>
          </p:cNvPr>
          <p:cNvSpPr>
            <a:spLocks noGrp="1"/>
          </p:cNvSpPr>
          <p:nvPr>
            <p:ph type="title"/>
          </p:nvPr>
        </p:nvSpPr>
        <p:spPr>
          <a:xfrm>
            <a:off x="5604846" y="860615"/>
            <a:ext cx="5922279" cy="1272986"/>
          </a:xfrm>
        </p:spPr>
        <p:txBody>
          <a:bodyPr>
            <a:normAutofit/>
          </a:bodyPr>
          <a:lstStyle/>
          <a:p>
            <a:pPr>
              <a:lnSpc>
                <a:spcPct val="90000"/>
              </a:lnSpc>
            </a:pPr>
            <a:r>
              <a:rPr lang="en-US" sz="2800">
                <a:ea typeface="+mj-lt"/>
                <a:cs typeface="+mj-lt"/>
              </a:rPr>
              <a:t>Submission of Transcripts</a:t>
            </a:r>
            <a:endParaRPr lang="en-US" sz="2800"/>
          </a:p>
          <a:p>
            <a:pPr>
              <a:lnSpc>
                <a:spcPct val="90000"/>
              </a:lnSpc>
            </a:pPr>
            <a:br>
              <a:rPr lang="en-US" sz="2800"/>
            </a:br>
            <a:endParaRPr lang="en-US" sz="2800"/>
          </a:p>
        </p:txBody>
      </p:sp>
      <p:pic>
        <p:nvPicPr>
          <p:cNvPr id="7" name="Picture 4">
            <a:extLst>
              <a:ext uri="{FF2B5EF4-FFF2-40B4-BE49-F238E27FC236}">
                <a16:creationId xmlns:a16="http://schemas.microsoft.com/office/drawing/2014/main" id="{FFB5E84F-D862-4710-AED4-FAB66D1240F7}"/>
              </a:ext>
            </a:extLst>
          </p:cNvPr>
          <p:cNvPicPr>
            <a:picLocks noChangeAspect="1"/>
          </p:cNvPicPr>
          <p:nvPr/>
        </p:nvPicPr>
        <p:blipFill rotWithShape="1">
          <a:blip r:embed="rId2"/>
          <a:srcRect l="16089" r="36953" b="5"/>
          <a:stretch/>
        </p:blipFill>
        <p:spPr>
          <a:xfrm>
            <a:off x="20" y="-17929"/>
            <a:ext cx="4876780" cy="6875929"/>
          </a:xfrm>
          <a:prstGeom prst="rect">
            <a:avLst/>
          </a:prstGeom>
        </p:spPr>
      </p:pic>
      <p:cxnSp>
        <p:nvCxnSpPr>
          <p:cNvPr id="8"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5BF39A-B8B3-4AC3-AEAF-09E2F8983CD3}"/>
              </a:ext>
            </a:extLst>
          </p:cNvPr>
          <p:cNvSpPr>
            <a:spLocks noGrp="1"/>
          </p:cNvSpPr>
          <p:nvPr>
            <p:ph idx="1"/>
          </p:nvPr>
        </p:nvSpPr>
        <p:spPr>
          <a:xfrm>
            <a:off x="5566943" y="2133600"/>
            <a:ext cx="6005933" cy="3774464"/>
          </a:xfrm>
        </p:spPr>
        <p:txBody>
          <a:bodyPr vert="horz" lIns="91440" tIns="45720" rIns="91440" bIns="45720" rtlCol="0">
            <a:normAutofit/>
          </a:bodyPr>
          <a:lstStyle/>
          <a:p>
            <a:pPr>
              <a:lnSpc>
                <a:spcPct val="110000"/>
              </a:lnSpc>
            </a:pPr>
            <a:r>
              <a:rPr lang="en-US" sz="1400">
                <a:ea typeface="+mn-lt"/>
                <a:cs typeface="+mn-lt"/>
              </a:rPr>
              <a:t>Please do NOT send transcripts BEFORE you apply. </a:t>
            </a:r>
            <a:endParaRPr lang="en-US" sz="1400"/>
          </a:p>
          <a:p>
            <a:pPr lvl="1">
              <a:lnSpc>
                <a:spcPct val="110000"/>
              </a:lnSpc>
            </a:pPr>
            <a:r>
              <a:rPr lang="en-US" sz="1400">
                <a:ea typeface="+mn-lt"/>
                <a:cs typeface="+mn-lt"/>
              </a:rPr>
              <a:t>If you are not yet in our system when they arrive, they may not be matched to your application, and your application will be delayed.</a:t>
            </a:r>
            <a:endParaRPr lang="en-US" sz="1400"/>
          </a:p>
          <a:p>
            <a:pPr lvl="2">
              <a:lnSpc>
                <a:spcPct val="110000"/>
              </a:lnSpc>
            </a:pPr>
            <a:r>
              <a:rPr lang="en-US" sz="1400">
                <a:ea typeface="+mn-lt"/>
                <a:cs typeface="+mn-lt"/>
              </a:rPr>
              <a:t>CSDCAS is the only entity which will take transcripts early. University admission offices will require transcripts AFTER YOU APPLY.</a:t>
            </a:r>
            <a:endParaRPr lang="en-US" sz="1400"/>
          </a:p>
          <a:p>
            <a:pPr>
              <a:lnSpc>
                <a:spcPct val="110000"/>
              </a:lnSpc>
            </a:pPr>
            <a:r>
              <a:rPr lang="en-US" sz="1400">
                <a:ea typeface="+mn-lt"/>
                <a:cs typeface="+mn-lt"/>
              </a:rPr>
              <a:t>Transcripts already on file with Cal State LA do NOT be resubmitted </a:t>
            </a:r>
            <a:r>
              <a:rPr lang="en-US" sz="1400" b="1">
                <a:ea typeface="+mn-lt"/>
                <a:cs typeface="+mn-lt"/>
              </a:rPr>
              <a:t>unless </a:t>
            </a:r>
            <a:r>
              <a:rPr lang="en-US" sz="1400">
                <a:ea typeface="+mn-lt"/>
                <a:cs typeface="+mn-lt"/>
              </a:rPr>
              <a:t>there is additional coursework to be reported.</a:t>
            </a:r>
            <a:endParaRPr lang="en-US" sz="1400"/>
          </a:p>
          <a:p>
            <a:pPr lvl="1">
              <a:lnSpc>
                <a:spcPct val="110000"/>
              </a:lnSpc>
            </a:pPr>
            <a:r>
              <a:rPr lang="en-US" sz="1400">
                <a:ea typeface="+mn-lt"/>
                <a:cs typeface="+mn-lt"/>
              </a:rPr>
              <a:t>If you completed your Undergrad coursework at Cal State LA State, we do not need your transcripts again.</a:t>
            </a:r>
            <a:endParaRPr lang="en-US" sz="1400"/>
          </a:p>
          <a:p>
            <a:pPr>
              <a:lnSpc>
                <a:spcPct val="110000"/>
              </a:lnSpc>
            </a:pPr>
            <a:r>
              <a:rPr lang="en-US" sz="1400">
                <a:ea typeface="+mn-lt"/>
                <a:cs typeface="+mn-lt"/>
              </a:rPr>
              <a:t>Allow for processing time for your transcripts! </a:t>
            </a:r>
            <a:endParaRPr lang="en-US" sz="1400"/>
          </a:p>
          <a:p>
            <a:pPr lvl="1">
              <a:lnSpc>
                <a:spcPct val="110000"/>
              </a:lnSpc>
            </a:pPr>
            <a:r>
              <a:rPr lang="en-US" sz="1400">
                <a:ea typeface="+mn-lt"/>
                <a:cs typeface="+mn-lt"/>
              </a:rPr>
              <a:t>Call to confirm receipt of them!</a:t>
            </a:r>
            <a:endParaRPr lang="en-US" sz="1400"/>
          </a:p>
          <a:p>
            <a:pPr>
              <a:lnSpc>
                <a:spcPct val="110000"/>
              </a:lnSpc>
            </a:pPr>
            <a:endParaRPr lang="en-US" sz="1400"/>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76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B395E-1349-4294-A359-A390703B3811}"/>
              </a:ext>
            </a:extLst>
          </p:cNvPr>
          <p:cNvSpPr>
            <a:spLocks noGrp="1"/>
          </p:cNvSpPr>
          <p:nvPr>
            <p:ph type="title"/>
          </p:nvPr>
        </p:nvSpPr>
        <p:spPr>
          <a:xfrm>
            <a:off x="695324" y="901701"/>
            <a:ext cx="3914776" cy="3977269"/>
          </a:xfrm>
        </p:spPr>
        <p:txBody>
          <a:bodyPr>
            <a:normAutofit/>
          </a:bodyPr>
          <a:lstStyle/>
          <a:p>
            <a:r>
              <a:rPr lang="en-US">
                <a:ea typeface="+mj-lt"/>
                <a:cs typeface="+mj-lt"/>
              </a:rPr>
              <a:t>Resume  Tips</a:t>
            </a:r>
            <a:endParaRPr lang="en-US"/>
          </a:p>
          <a:p>
            <a:br>
              <a:rPr lang="en-US"/>
            </a:br>
            <a:endParaRPr lang="en-US"/>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E71C158-08DF-4459-847A-E0E352378CC7}"/>
              </a:ext>
            </a:extLst>
          </p:cNvPr>
          <p:cNvGraphicFramePr>
            <a:graphicFrameLocks noGrp="1"/>
          </p:cNvGraphicFramePr>
          <p:nvPr>
            <p:ph idx="1"/>
            <p:extLst>
              <p:ext uri="{D42A27DB-BD31-4B8C-83A1-F6EECF244321}">
                <p14:modId xmlns:p14="http://schemas.microsoft.com/office/powerpoint/2010/main" val="1744832976"/>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64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167AF-211E-44D2-93F8-8E3EA1E34BE2}"/>
              </a:ext>
            </a:extLst>
          </p:cNvPr>
          <p:cNvSpPr>
            <a:spLocks noGrp="1"/>
          </p:cNvSpPr>
          <p:nvPr>
            <p:ph type="title"/>
          </p:nvPr>
        </p:nvSpPr>
        <p:spPr>
          <a:xfrm>
            <a:off x="669851" y="2120510"/>
            <a:ext cx="5170717" cy="3893924"/>
          </a:xfrm>
        </p:spPr>
        <p:txBody>
          <a:bodyPr vert="horz" lIns="91440" tIns="45720" rIns="91440" bIns="45720" rtlCol="0" anchor="b">
            <a:normAutofit/>
          </a:bodyPr>
          <a:lstStyle/>
          <a:p>
            <a:r>
              <a:rPr lang="en-US" sz="5400"/>
              <a:t>Letter of Intent</a:t>
            </a:r>
          </a:p>
        </p:txBody>
      </p:sp>
      <p:sp>
        <p:nvSpPr>
          <p:cNvPr id="3" name="Text Placeholder 2">
            <a:extLst>
              <a:ext uri="{FF2B5EF4-FFF2-40B4-BE49-F238E27FC236}">
                <a16:creationId xmlns:a16="http://schemas.microsoft.com/office/drawing/2014/main" id="{3B933657-56FB-4EF1-92ED-3AF6675B3D94}"/>
              </a:ext>
            </a:extLst>
          </p:cNvPr>
          <p:cNvSpPr>
            <a:spLocks noGrp="1"/>
          </p:cNvSpPr>
          <p:nvPr>
            <p:ph type="body" idx="1"/>
          </p:nvPr>
        </p:nvSpPr>
        <p:spPr>
          <a:xfrm>
            <a:off x="677826" y="1133960"/>
            <a:ext cx="5876184" cy="2669506"/>
          </a:xfrm>
        </p:spPr>
        <p:txBody>
          <a:bodyPr vert="horz" lIns="91440" tIns="45720" rIns="91440" bIns="45720" rtlCol="0" anchor="t">
            <a:noAutofit/>
          </a:bodyPr>
          <a:lstStyle/>
          <a:p>
            <a:pPr>
              <a:lnSpc>
                <a:spcPct val="110000"/>
              </a:lnSpc>
            </a:pPr>
            <a:r>
              <a:rPr lang="en-US" sz="1600">
                <a:solidFill>
                  <a:schemeClr val="tx1"/>
                </a:solidFill>
              </a:rPr>
              <a:t>This is often a document that entails what you plan to bring to the program.</a:t>
            </a:r>
          </a:p>
          <a:p>
            <a:pPr marL="0" lvl="1">
              <a:lnSpc>
                <a:spcPct val="110000"/>
              </a:lnSpc>
              <a:spcBef>
                <a:spcPts val="1000"/>
              </a:spcBef>
            </a:pPr>
            <a:r>
              <a:rPr lang="en-US" sz="1600">
                <a:solidFill>
                  <a:schemeClr val="tx1"/>
                </a:solidFill>
              </a:rPr>
              <a:t>What skills you plan on obtaining at the end of the program.</a:t>
            </a:r>
          </a:p>
          <a:p>
            <a:pPr>
              <a:lnSpc>
                <a:spcPct val="110000"/>
              </a:lnSpc>
            </a:pPr>
            <a:r>
              <a:rPr lang="en-US" sz="1600">
                <a:solidFill>
                  <a:schemeClr val="tx1"/>
                </a:solidFill>
              </a:rPr>
              <a:t>Write thoughtful statements that stay true to yourself, but also demonstrate an understanding of the university and its mission.</a:t>
            </a:r>
          </a:p>
          <a:p>
            <a:pPr>
              <a:lnSpc>
                <a:spcPct val="110000"/>
              </a:lnSpc>
            </a:pPr>
            <a:r>
              <a:rPr lang="en-US" sz="1600">
                <a:solidFill>
                  <a:schemeClr val="tx1"/>
                </a:solidFill>
              </a:rPr>
              <a:t>This letter should be 500 words or less and serve as an additional resource for your readers when evaluating your application.</a:t>
            </a:r>
          </a:p>
          <a:p>
            <a:pPr>
              <a:lnSpc>
                <a:spcPct val="110000"/>
              </a:lnSpc>
            </a:pPr>
            <a:endParaRPr lang="en-US" sz="500">
              <a:solidFill>
                <a:schemeClr val="tx1"/>
              </a:solidFill>
            </a:endParaRPr>
          </a:p>
        </p:txBody>
      </p:sp>
      <p:cxnSp>
        <p:nvCxnSpPr>
          <p:cNvPr id="27" name="Straight Connector 2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70484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descr="Presentation with Checklist">
            <a:extLst>
              <a:ext uri="{FF2B5EF4-FFF2-40B4-BE49-F238E27FC236}">
                <a16:creationId xmlns:a16="http://schemas.microsoft.com/office/drawing/2014/main" id="{35159BB8-43E1-4AC6-9867-BDF1917B9E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1057" y="963229"/>
            <a:ext cx="4950843" cy="4950843"/>
          </a:xfrm>
          <a:prstGeom prst="rect">
            <a:avLst/>
          </a:prstGeom>
        </p:spPr>
      </p:pic>
    </p:spTree>
    <p:extLst>
      <p:ext uri="{BB962C8B-B14F-4D97-AF65-F5344CB8AC3E}">
        <p14:creationId xmlns:p14="http://schemas.microsoft.com/office/powerpoint/2010/main" val="74115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78E885-872C-439B-BFC6-1D4215C3E247}"/>
              </a:ext>
            </a:extLst>
          </p:cNvPr>
          <p:cNvSpPr>
            <a:spLocks noGrp="1"/>
          </p:cNvSpPr>
          <p:nvPr>
            <p:ph type="title"/>
          </p:nvPr>
        </p:nvSpPr>
        <p:spPr>
          <a:xfrm>
            <a:off x="685800" y="899024"/>
            <a:ext cx="3076032" cy="3914947"/>
          </a:xfrm>
        </p:spPr>
        <p:txBody>
          <a:bodyPr vert="horz" lIns="91440" tIns="45720" rIns="91440" bIns="45720" rtlCol="0" anchor="t">
            <a:normAutofit/>
          </a:bodyPr>
          <a:lstStyle/>
          <a:p>
            <a:r>
              <a:rPr lang="en-US" sz="4000"/>
              <a:t>Personal Statement Tips</a:t>
            </a:r>
          </a:p>
          <a:p>
            <a:br>
              <a:rPr lang="en-US" sz="4000"/>
            </a:br>
            <a:endParaRPr lang="en-US" sz="4000"/>
          </a:p>
        </p:txBody>
      </p:sp>
      <p:sp>
        <p:nvSpPr>
          <p:cNvPr id="3" name="Text Placeholder 2">
            <a:extLst>
              <a:ext uri="{FF2B5EF4-FFF2-40B4-BE49-F238E27FC236}">
                <a16:creationId xmlns:a16="http://schemas.microsoft.com/office/drawing/2014/main" id="{6A054F44-78AE-41A4-A82B-703534254382}"/>
              </a:ext>
            </a:extLst>
          </p:cNvPr>
          <p:cNvSpPr>
            <a:spLocks noGrp="1"/>
          </p:cNvSpPr>
          <p:nvPr>
            <p:ph type="body" idx="1"/>
          </p:nvPr>
        </p:nvSpPr>
        <p:spPr>
          <a:xfrm>
            <a:off x="557097" y="2757596"/>
            <a:ext cx="4860185" cy="3467099"/>
          </a:xfrm>
        </p:spPr>
        <p:txBody>
          <a:bodyPr vert="horz" lIns="91440" tIns="45720" rIns="91440" bIns="45720" rtlCol="0" anchor="b">
            <a:normAutofit lnSpcReduction="10000"/>
          </a:bodyPr>
          <a:lstStyle/>
          <a:p>
            <a:pPr>
              <a:lnSpc>
                <a:spcPct val="110000"/>
              </a:lnSpc>
            </a:pPr>
            <a:r>
              <a:rPr lang="en-US" sz="1600">
                <a:solidFill>
                  <a:schemeClr val="tx1"/>
                </a:solidFill>
              </a:rPr>
              <a:t>Ideally, you want to begin drafting it the summer BEFORE, but I know most of us did this throughout the Fall Semester and over winter break. </a:t>
            </a:r>
          </a:p>
          <a:p>
            <a:pPr>
              <a:lnSpc>
                <a:spcPct val="110000"/>
              </a:lnSpc>
            </a:pPr>
            <a:r>
              <a:rPr lang="en-US" sz="1600">
                <a:solidFill>
                  <a:schemeClr val="tx1"/>
                </a:solidFill>
              </a:rPr>
              <a:t>PROOFREAD!</a:t>
            </a:r>
          </a:p>
          <a:p>
            <a:pPr>
              <a:lnSpc>
                <a:spcPct val="110000"/>
              </a:lnSpc>
            </a:pPr>
            <a:r>
              <a:rPr lang="en-US" sz="1600">
                <a:solidFill>
                  <a:schemeClr val="tx1"/>
                </a:solidFill>
              </a:rPr>
              <a:t>Do not focus on what a school wants to here. Everyone has a different path to Audiology or Speech.</a:t>
            </a:r>
          </a:p>
          <a:p>
            <a:pPr marL="0" lvl="1">
              <a:lnSpc>
                <a:spcPct val="110000"/>
              </a:lnSpc>
              <a:spcBef>
                <a:spcPts val="1000"/>
              </a:spcBef>
            </a:pPr>
            <a:r>
              <a:rPr lang="en-US" sz="1600">
                <a:solidFill>
                  <a:schemeClr val="tx1"/>
                </a:solidFill>
              </a:rPr>
              <a:t>A school is not looking for a study machine, they are looking for a valuable cohort member.</a:t>
            </a:r>
          </a:p>
          <a:p>
            <a:pPr>
              <a:lnSpc>
                <a:spcPct val="110000"/>
              </a:lnSpc>
            </a:pPr>
            <a:r>
              <a:rPr lang="en-US" sz="1600">
                <a:solidFill>
                  <a:schemeClr val="tx1"/>
                </a:solidFill>
              </a:rPr>
              <a:t>Take the time to tell your own story and show your voice and how that specifically drew you to Audiology or speech.</a:t>
            </a:r>
          </a:p>
          <a:p>
            <a:pPr>
              <a:lnSpc>
                <a:spcPct val="110000"/>
              </a:lnSpc>
            </a:pPr>
            <a:endParaRPr lang="en-US" sz="500">
              <a:solidFill>
                <a:schemeClr val="tx1"/>
              </a:solidFill>
            </a:endParaRP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descr="Education">
            <a:extLst>
              <a:ext uri="{FF2B5EF4-FFF2-40B4-BE49-F238E27FC236}">
                <a16:creationId xmlns:a16="http://schemas.microsoft.com/office/drawing/2014/main" id="{53BEAC5C-6F64-4F70-A617-51E5FBADF7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1085" y="723901"/>
            <a:ext cx="5410200" cy="5410200"/>
          </a:xfrm>
          <a:prstGeom prst="rect">
            <a:avLst/>
          </a:prstGeom>
        </p:spPr>
      </p:pic>
    </p:spTree>
    <p:extLst>
      <p:ext uri="{BB962C8B-B14F-4D97-AF65-F5344CB8AC3E}">
        <p14:creationId xmlns:p14="http://schemas.microsoft.com/office/powerpoint/2010/main" val="2995229714"/>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ChronicleVTI</vt:lpstr>
      <vt:lpstr>Department of Communication Sciences and Disorders  “Applying to the M.S. and AuD Program at Cal State LA”</vt:lpstr>
      <vt:lpstr>PowerPoint Presentation</vt:lpstr>
      <vt:lpstr>Application Dates  </vt:lpstr>
      <vt:lpstr>Example of a spreadsheet</vt:lpstr>
      <vt:lpstr>Transcripts  </vt:lpstr>
      <vt:lpstr>Submission of Transcripts  </vt:lpstr>
      <vt:lpstr>Resume  Tips  </vt:lpstr>
      <vt:lpstr>Letter of Intent</vt:lpstr>
      <vt:lpstr>Personal Statement Tips  </vt:lpstr>
      <vt:lpstr>Letters of Recommendation Tips  </vt:lpstr>
      <vt:lpstr>Getting ready for your Interview</vt:lpstr>
      <vt:lpstr>What are some things considered as "achievements"?    </vt:lpstr>
      <vt:lpstr>FAQs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2020-10-23T01:22:09Z</dcterms:created>
  <dcterms:modified xsi:type="dcterms:W3CDTF">2020-10-24T17:36:09Z</dcterms:modified>
</cp:coreProperties>
</file>